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4" r:id="rId3"/>
    <p:sldId id="275" r:id="rId4"/>
    <p:sldId id="276" r:id="rId5"/>
    <p:sldId id="278" r:id="rId6"/>
    <p:sldId id="277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286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BA771-9409-4628-8731-4DB272BF627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607DC49-19F0-4156-84AB-52FD7BBD3218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問題一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1D18FE60-5A55-4878-AE3D-67A52D43CE0C}" type="parTrans" cxnId="{EB752641-75E9-417D-8FE9-ACD736CCAAA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50FD933-C445-42D1-B1BA-5B35AF81E0FD}" type="sibTrans" cxnId="{EB752641-75E9-417D-8FE9-ACD736CCAAA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9DA6164-9613-4223-96D3-252D37920389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生活週遭是否有親朋好友加入志願服務的行列？參加的動機為何？家人的態度是支持或反對？</a:t>
          </a:r>
        </a:p>
      </dgm:t>
    </dgm:pt>
    <dgm:pt modelId="{4EFFBF04-0866-462B-98AD-A9D493121B56}" type="parTrans" cxnId="{11BA8E5C-5949-4542-B6D2-DE997CB75F9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8048E1-61BA-4B8A-AC71-0D85EE87CA12}" type="sibTrans" cxnId="{11BA8E5C-5949-4542-B6D2-DE997CB75F9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AFF74B8-4490-4601-A785-584CD97FD7E3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問題二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7F107677-66EE-4F87-AEF8-CD266B68BEAF}" type="parTrans" cxnId="{07BB679C-5FE0-480A-A4A5-7FB0C0F6344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6DEEC20-C9D5-4F99-9144-4B03AC610F3E}" type="sibTrans" cxnId="{07BB679C-5FE0-480A-A4A5-7FB0C0F6344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6BC66DD-E45A-4C2C-8EFB-CCD7C3364ED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如何提高從事環保志工的動機？ 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1AEA82AC-8DD8-498A-B020-EB6699AA6C3E}" type="parTrans" cxnId="{8784AB0F-B2BF-449F-BCBF-6743FAB7C9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B722F2E-465F-485A-AD17-4EF4E2F72A79}" type="sibTrans" cxnId="{8784AB0F-B2BF-449F-BCBF-6743FAB7C98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DE642DE-852C-4AAA-A16D-2E1464505854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問題三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B47C4DDD-B77D-42D4-A944-FDFC5A0F900C}" type="parTrans" cxnId="{3F80C51C-E1CE-4145-BA1A-722D4E6148E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841FACF-CA89-4E8E-B632-45BFE9AB664E}" type="sibTrans" cxnId="{3F80C51C-E1CE-4145-BA1A-722D4E6148E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BB8938B-8CAE-4F8E-B3D0-C7E45CB7037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應該如何平衡環保志工服務人員性別比例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337C68F-59C4-4269-93E1-08C02F5B5361}" type="parTrans" cxnId="{65D08BBC-03DB-4EE4-95ED-A57119CF9DB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801D25A-F95B-4112-A32E-61CE87854B67}" type="sibTrans" cxnId="{65D08BBC-03DB-4EE4-95ED-A57119CF9DB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2C1165E-C4D6-4EEB-B33B-205FB837487D}" type="pres">
      <dgm:prSet presAssocID="{F47BA771-9409-4628-8731-4DB272BF62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7C97319-B3EB-43EA-A701-3349E8F4D49C}" type="pres">
      <dgm:prSet presAssocID="{2607DC49-19F0-4156-84AB-52FD7BBD3218}" presName="linNode" presStyleCnt="0"/>
      <dgm:spPr/>
    </dgm:pt>
    <dgm:pt modelId="{DE7203DB-DAB0-453F-BD58-069018CD7A29}" type="pres">
      <dgm:prSet presAssocID="{2607DC49-19F0-4156-84AB-52FD7BBD3218}" presName="parentText" presStyleLbl="node1" presStyleIdx="0" presStyleCnt="3" custScaleX="79739" custScaleY="8145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01AC0E-6B97-441D-B5CB-46E33255E198}" type="pres">
      <dgm:prSet presAssocID="{2607DC49-19F0-4156-84AB-52FD7BBD3218}" presName="descendantText" presStyleLbl="alignAccFollowNode1" presStyleIdx="0" presStyleCnt="3" custLinFactNeighborX="-410" custLinFactNeighborY="40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86A7F4-6ED1-4B56-B01F-3D3A93DE75F9}" type="pres">
      <dgm:prSet presAssocID="{A50FD933-C445-42D1-B1BA-5B35AF81E0FD}" presName="sp" presStyleCnt="0"/>
      <dgm:spPr/>
    </dgm:pt>
    <dgm:pt modelId="{B86481D5-8BAA-4486-8EA0-ACA271CB7479}" type="pres">
      <dgm:prSet presAssocID="{CAFF74B8-4490-4601-A785-584CD97FD7E3}" presName="linNode" presStyleCnt="0"/>
      <dgm:spPr/>
    </dgm:pt>
    <dgm:pt modelId="{0E38F217-F684-4FC5-A8E2-0C9E87DE3C4C}" type="pres">
      <dgm:prSet presAssocID="{CAFF74B8-4490-4601-A785-584CD97FD7E3}" presName="parentText" presStyleLbl="node1" presStyleIdx="1" presStyleCnt="3" custScaleX="79914" custScaleY="837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73EAFE-1F5C-4B6F-B4AA-FC9D638C1FB3}" type="pres">
      <dgm:prSet presAssocID="{CAFF74B8-4490-4601-A785-584CD97FD7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31BDB-6412-41D5-958E-B9A85A37EE01}" type="pres">
      <dgm:prSet presAssocID="{66DEEC20-C9D5-4F99-9144-4B03AC610F3E}" presName="sp" presStyleCnt="0"/>
      <dgm:spPr/>
    </dgm:pt>
    <dgm:pt modelId="{1AC5C06E-3C4E-4CA3-8B80-FB7B9B4390CE}" type="pres">
      <dgm:prSet presAssocID="{2DE642DE-852C-4AAA-A16D-2E1464505854}" presName="linNode" presStyleCnt="0"/>
      <dgm:spPr/>
    </dgm:pt>
    <dgm:pt modelId="{B395FFA8-ABF9-4A12-9CD9-5A73A09AF8C7}" type="pres">
      <dgm:prSet presAssocID="{2DE642DE-852C-4AAA-A16D-2E1464505854}" presName="parentText" presStyleLbl="node1" presStyleIdx="2" presStyleCnt="3" custScaleX="79914" custScaleY="770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F1B680-91FD-48E7-B5A7-D8333FB0F33D}" type="pres">
      <dgm:prSet presAssocID="{2DE642DE-852C-4AAA-A16D-2E146450585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707CDDA-13A6-4684-8D6F-6A2685FF21CE}" type="presOf" srcId="{2DE642DE-852C-4AAA-A16D-2E1464505854}" destId="{B395FFA8-ABF9-4A12-9CD9-5A73A09AF8C7}" srcOrd="0" destOrd="0" presId="urn:microsoft.com/office/officeart/2005/8/layout/vList5"/>
    <dgm:cxn modelId="{2C8958CC-B839-42E9-9A57-45DCD0DC7E43}" type="presOf" srcId="{39DA6164-9613-4223-96D3-252D37920389}" destId="{8301AC0E-6B97-441D-B5CB-46E33255E198}" srcOrd="0" destOrd="0" presId="urn:microsoft.com/office/officeart/2005/8/layout/vList5"/>
    <dgm:cxn modelId="{65D08BBC-03DB-4EE4-95ED-A57119CF9DB3}" srcId="{2DE642DE-852C-4AAA-A16D-2E1464505854}" destId="{2BB8938B-8CAE-4F8E-B3D0-C7E45CB7037D}" srcOrd="0" destOrd="0" parTransId="{3337C68F-59C4-4269-93E1-08C02F5B5361}" sibTransId="{9801D25A-F95B-4112-A32E-61CE87854B67}"/>
    <dgm:cxn modelId="{8784AB0F-B2BF-449F-BCBF-6743FAB7C98E}" srcId="{CAFF74B8-4490-4601-A785-584CD97FD7E3}" destId="{96BC66DD-E45A-4C2C-8EFB-CCD7C3364EDF}" srcOrd="0" destOrd="0" parTransId="{1AEA82AC-8DD8-498A-B020-EB6699AA6C3E}" sibTransId="{FB722F2E-465F-485A-AD17-4EF4E2F72A79}"/>
    <dgm:cxn modelId="{11BA8E5C-5949-4542-B6D2-DE997CB75F95}" srcId="{2607DC49-19F0-4156-84AB-52FD7BBD3218}" destId="{39DA6164-9613-4223-96D3-252D37920389}" srcOrd="0" destOrd="0" parTransId="{4EFFBF04-0866-462B-98AD-A9D493121B56}" sibTransId="{F38048E1-61BA-4B8A-AC71-0D85EE87CA12}"/>
    <dgm:cxn modelId="{3F80C51C-E1CE-4145-BA1A-722D4E6148E3}" srcId="{F47BA771-9409-4628-8731-4DB272BF627C}" destId="{2DE642DE-852C-4AAA-A16D-2E1464505854}" srcOrd="2" destOrd="0" parTransId="{B47C4DDD-B77D-42D4-A944-FDFC5A0F900C}" sibTransId="{B841FACF-CA89-4E8E-B632-45BFE9AB664E}"/>
    <dgm:cxn modelId="{0CFD505C-AF9A-470D-872D-D8610AC0FEBC}" type="presOf" srcId="{CAFF74B8-4490-4601-A785-584CD97FD7E3}" destId="{0E38F217-F684-4FC5-A8E2-0C9E87DE3C4C}" srcOrd="0" destOrd="0" presId="urn:microsoft.com/office/officeart/2005/8/layout/vList5"/>
    <dgm:cxn modelId="{43A40C70-1636-4F3A-B86E-E5FF893F3E03}" type="presOf" srcId="{2BB8938B-8CAE-4F8E-B3D0-C7E45CB7037D}" destId="{19F1B680-91FD-48E7-B5A7-D8333FB0F33D}" srcOrd="0" destOrd="0" presId="urn:microsoft.com/office/officeart/2005/8/layout/vList5"/>
    <dgm:cxn modelId="{C47FE155-CD2A-43D2-8ACB-FDF52D762658}" type="presOf" srcId="{2607DC49-19F0-4156-84AB-52FD7BBD3218}" destId="{DE7203DB-DAB0-453F-BD58-069018CD7A29}" srcOrd="0" destOrd="0" presId="urn:microsoft.com/office/officeart/2005/8/layout/vList5"/>
    <dgm:cxn modelId="{EB752641-75E9-417D-8FE9-ACD736CCAAA2}" srcId="{F47BA771-9409-4628-8731-4DB272BF627C}" destId="{2607DC49-19F0-4156-84AB-52FD7BBD3218}" srcOrd="0" destOrd="0" parTransId="{1D18FE60-5A55-4878-AE3D-67A52D43CE0C}" sibTransId="{A50FD933-C445-42D1-B1BA-5B35AF81E0FD}"/>
    <dgm:cxn modelId="{07BB679C-5FE0-480A-A4A5-7FB0C0F63447}" srcId="{F47BA771-9409-4628-8731-4DB272BF627C}" destId="{CAFF74B8-4490-4601-A785-584CD97FD7E3}" srcOrd="1" destOrd="0" parTransId="{7F107677-66EE-4F87-AEF8-CD266B68BEAF}" sibTransId="{66DEEC20-C9D5-4F99-9144-4B03AC610F3E}"/>
    <dgm:cxn modelId="{4965E6D0-196B-4E49-A0F7-0E934C5D20D2}" type="presOf" srcId="{F47BA771-9409-4628-8731-4DB272BF627C}" destId="{82C1165E-C4D6-4EEB-B33B-205FB837487D}" srcOrd="0" destOrd="0" presId="urn:microsoft.com/office/officeart/2005/8/layout/vList5"/>
    <dgm:cxn modelId="{64B63A3A-E174-4A82-892C-50D960C18106}" type="presOf" srcId="{96BC66DD-E45A-4C2C-8EFB-CCD7C3364EDF}" destId="{9573EAFE-1F5C-4B6F-B4AA-FC9D638C1FB3}" srcOrd="0" destOrd="0" presId="urn:microsoft.com/office/officeart/2005/8/layout/vList5"/>
    <dgm:cxn modelId="{707744DB-5E63-4FA1-9450-FD9B41612665}" type="presParOf" srcId="{82C1165E-C4D6-4EEB-B33B-205FB837487D}" destId="{C7C97319-B3EB-43EA-A701-3349E8F4D49C}" srcOrd="0" destOrd="0" presId="urn:microsoft.com/office/officeart/2005/8/layout/vList5"/>
    <dgm:cxn modelId="{C9828571-4A47-40C9-A288-0B4A09AE48B0}" type="presParOf" srcId="{C7C97319-B3EB-43EA-A701-3349E8F4D49C}" destId="{DE7203DB-DAB0-453F-BD58-069018CD7A29}" srcOrd="0" destOrd="0" presId="urn:microsoft.com/office/officeart/2005/8/layout/vList5"/>
    <dgm:cxn modelId="{0DB264BC-D505-4FA3-9147-FE2AB66FA133}" type="presParOf" srcId="{C7C97319-B3EB-43EA-A701-3349E8F4D49C}" destId="{8301AC0E-6B97-441D-B5CB-46E33255E198}" srcOrd="1" destOrd="0" presId="urn:microsoft.com/office/officeart/2005/8/layout/vList5"/>
    <dgm:cxn modelId="{7297C2EF-4A49-4BAA-A63B-BEF7CF29188F}" type="presParOf" srcId="{82C1165E-C4D6-4EEB-B33B-205FB837487D}" destId="{DA86A7F4-6ED1-4B56-B01F-3D3A93DE75F9}" srcOrd="1" destOrd="0" presId="urn:microsoft.com/office/officeart/2005/8/layout/vList5"/>
    <dgm:cxn modelId="{45E3C1AD-5573-4425-AB9E-240C0BBD89B6}" type="presParOf" srcId="{82C1165E-C4D6-4EEB-B33B-205FB837487D}" destId="{B86481D5-8BAA-4486-8EA0-ACA271CB7479}" srcOrd="2" destOrd="0" presId="urn:microsoft.com/office/officeart/2005/8/layout/vList5"/>
    <dgm:cxn modelId="{04B415DC-1A5A-41ED-AC6B-3AB01C86AAE0}" type="presParOf" srcId="{B86481D5-8BAA-4486-8EA0-ACA271CB7479}" destId="{0E38F217-F684-4FC5-A8E2-0C9E87DE3C4C}" srcOrd="0" destOrd="0" presId="urn:microsoft.com/office/officeart/2005/8/layout/vList5"/>
    <dgm:cxn modelId="{6D4A7B11-B1B6-4BC3-9AFB-0333F1A7A9AF}" type="presParOf" srcId="{B86481D5-8BAA-4486-8EA0-ACA271CB7479}" destId="{9573EAFE-1F5C-4B6F-B4AA-FC9D638C1FB3}" srcOrd="1" destOrd="0" presId="urn:microsoft.com/office/officeart/2005/8/layout/vList5"/>
    <dgm:cxn modelId="{F1E6228E-8472-4887-982F-3EA3134E18A8}" type="presParOf" srcId="{82C1165E-C4D6-4EEB-B33B-205FB837487D}" destId="{28C31BDB-6412-41D5-958E-B9A85A37EE01}" srcOrd="3" destOrd="0" presId="urn:microsoft.com/office/officeart/2005/8/layout/vList5"/>
    <dgm:cxn modelId="{46F34759-3809-46AA-8915-0422DDE187D2}" type="presParOf" srcId="{82C1165E-C4D6-4EEB-B33B-205FB837487D}" destId="{1AC5C06E-3C4E-4CA3-8B80-FB7B9B4390CE}" srcOrd="4" destOrd="0" presId="urn:microsoft.com/office/officeart/2005/8/layout/vList5"/>
    <dgm:cxn modelId="{05A80458-6FE1-48FF-98F1-84039F1E9EBA}" type="presParOf" srcId="{1AC5C06E-3C4E-4CA3-8B80-FB7B9B4390CE}" destId="{B395FFA8-ABF9-4A12-9CD9-5A73A09AF8C7}" srcOrd="0" destOrd="0" presId="urn:microsoft.com/office/officeart/2005/8/layout/vList5"/>
    <dgm:cxn modelId="{80773398-84C0-4026-884E-472EB63CF7B2}" type="presParOf" srcId="{1AC5C06E-3C4E-4CA3-8B80-FB7B9B4390CE}" destId="{19F1B680-91FD-48E7-B5A7-D8333FB0F3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1AC0E-6B97-441D-B5CB-46E33255E198}">
      <dsp:nvSpPr>
        <dsp:cNvPr id="0" name=""/>
        <dsp:cNvSpPr/>
      </dsp:nvSpPr>
      <dsp:spPr>
        <a:xfrm rot="5400000">
          <a:off x="4603590" y="-1867283"/>
          <a:ext cx="1421201" cy="52997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生活週遭是否有親朋好友加入志願服務的行列？參加的動機為何？家人的態度是支持或反對？</a:t>
          </a:r>
        </a:p>
      </dsp:txBody>
      <dsp:txXfrm rot="-5400000">
        <a:off x="2664297" y="141387"/>
        <a:ext cx="5230411" cy="1282447"/>
      </dsp:txXfrm>
    </dsp:sp>
    <dsp:sp modelId="{DE7203DB-DAB0-453F-BD58-069018CD7A29}">
      <dsp:nvSpPr>
        <dsp:cNvPr id="0" name=""/>
        <dsp:cNvSpPr/>
      </dsp:nvSpPr>
      <dsp:spPr>
        <a:xfrm>
          <a:off x="299395" y="1373"/>
          <a:ext cx="2377124" cy="1446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itchFamily="34" charset="-120"/>
              <a:ea typeface="微軟正黑體" pitchFamily="34" charset="-120"/>
            </a:rPr>
            <a:t>問題一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0030" y="72008"/>
        <a:ext cx="2235854" cy="1305690"/>
      </dsp:txXfrm>
    </dsp:sp>
    <dsp:sp modelId="{9573EAFE-1F5C-4B6F-B4AA-FC9D638C1FB3}">
      <dsp:nvSpPr>
        <dsp:cNvPr id="0" name=""/>
        <dsp:cNvSpPr/>
      </dsp:nvSpPr>
      <dsp:spPr>
        <a:xfrm rot="5400000">
          <a:off x="4621029" y="-368762"/>
          <a:ext cx="1421201" cy="5299788"/>
        </a:xfrm>
        <a:prstGeom prst="round2SameRect">
          <a:avLst/>
        </a:prstGeom>
        <a:solidFill>
          <a:schemeClr val="accent2">
            <a:tint val="40000"/>
            <a:alpha val="90000"/>
            <a:hueOff val="-1129"/>
            <a:satOff val="-620"/>
            <a:lumOff val="122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129"/>
              <a:satOff val="-620"/>
              <a:lumOff val="1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如何提高從事環保志工的動機？ 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681736" y="1639908"/>
        <a:ext cx="5230411" cy="1282447"/>
      </dsp:txXfrm>
    </dsp:sp>
    <dsp:sp modelId="{0E38F217-F684-4FC5-A8E2-0C9E87DE3C4C}">
      <dsp:nvSpPr>
        <dsp:cNvPr id="0" name=""/>
        <dsp:cNvSpPr/>
      </dsp:nvSpPr>
      <dsp:spPr>
        <a:xfrm>
          <a:off x="299395" y="1537159"/>
          <a:ext cx="2382341" cy="1487944"/>
        </a:xfrm>
        <a:prstGeom prst="roundRect">
          <a:avLst/>
        </a:prstGeom>
        <a:solidFill>
          <a:schemeClr val="accent2">
            <a:hueOff val="-81595"/>
            <a:satOff val="-4716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itchFamily="34" charset="-120"/>
              <a:ea typeface="微軟正黑體" pitchFamily="34" charset="-120"/>
            </a:rPr>
            <a:t>問題二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72030" y="1609794"/>
        <a:ext cx="2237071" cy="1342674"/>
      </dsp:txXfrm>
    </dsp:sp>
    <dsp:sp modelId="{19F1B680-91FD-48E7-B5A7-D8333FB0F33D}">
      <dsp:nvSpPr>
        <dsp:cNvPr id="0" name=""/>
        <dsp:cNvSpPr/>
      </dsp:nvSpPr>
      <dsp:spPr>
        <a:xfrm rot="5400000">
          <a:off x="4621029" y="1174635"/>
          <a:ext cx="1421201" cy="5299788"/>
        </a:xfrm>
        <a:prstGeom prst="round2SameRect">
          <a:avLst/>
        </a:prstGeom>
        <a:solidFill>
          <a:schemeClr val="accent2">
            <a:tint val="40000"/>
            <a:alpha val="90000"/>
            <a:hueOff val="-2258"/>
            <a:satOff val="-1241"/>
            <a:lumOff val="244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2258"/>
              <a:satOff val="-1241"/>
              <a:lumOff val="24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900" kern="1200" dirty="0" smtClean="0">
              <a:latin typeface="微軟正黑體" pitchFamily="34" charset="-120"/>
              <a:ea typeface="微軟正黑體" pitchFamily="34" charset="-120"/>
            </a:rPr>
            <a:t>應該如何平衡環保志工服務人員性別比例</a:t>
          </a:r>
          <a:r>
            <a:rPr lang="en-US" altLang="zh-TW" sz="2900" kern="1200" dirty="0" smtClean="0">
              <a:latin typeface="微軟正黑體" pitchFamily="34" charset="-120"/>
              <a:ea typeface="微軟正黑體" pitchFamily="34" charset="-120"/>
            </a:rPr>
            <a:t>?</a:t>
          </a:r>
          <a:endParaRPr lang="zh-TW" altLang="en-US" sz="29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2681736" y="3183306"/>
        <a:ext cx="5230411" cy="1282447"/>
      </dsp:txXfrm>
    </dsp:sp>
    <dsp:sp modelId="{B395FFA8-ABF9-4A12-9CD9-5A73A09AF8C7}">
      <dsp:nvSpPr>
        <dsp:cNvPr id="0" name=""/>
        <dsp:cNvSpPr/>
      </dsp:nvSpPr>
      <dsp:spPr>
        <a:xfrm>
          <a:off x="299395" y="3140292"/>
          <a:ext cx="2382341" cy="1368475"/>
        </a:xfrm>
        <a:prstGeom prst="roundRect">
          <a:avLst/>
        </a:prstGeom>
        <a:solidFill>
          <a:schemeClr val="accent2">
            <a:hueOff val="-163190"/>
            <a:satOff val="-9432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itchFamily="34" charset="-120"/>
              <a:ea typeface="微軟正黑體" pitchFamily="34" charset="-120"/>
            </a:rPr>
            <a:t>問題三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6198" y="3207095"/>
        <a:ext cx="2248735" cy="1234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6E05E-55F9-4970-B559-8DE192626E2E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0D2AE-4BD0-4D25-ACD0-373A01A830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499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25"/>
            <a:ext cx="9144000" cy="685932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"/>
            <a:ext cx="9144000" cy="6859179"/>
          </a:xfrm>
          <a:prstGeom prst="rect">
            <a:avLst/>
          </a:prstGeom>
        </p:spPr>
      </p:pic>
      <p:sp>
        <p:nvSpPr>
          <p:cNvPr id="26" name="投影片編號版面配置區 13"/>
          <p:cNvSpPr txBox="1">
            <a:spLocks/>
          </p:cNvSpPr>
          <p:nvPr userDrawn="1"/>
        </p:nvSpPr>
        <p:spPr bwMode="auto">
          <a:xfrm>
            <a:off x="8704833" y="6531942"/>
            <a:ext cx="5476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algn="ctr" eaLnBrk="1" latinLnBrk="0" hangingPunct="1">
              <a:defRPr/>
            </a:pPr>
            <a:fld id="{BDD97FF2-65E5-492B-9912-B87D4AEBD697}" type="slidenum">
              <a:rPr kumimoji="0" lang="zh-TW" altLang="en-US" sz="1400" smtClean="0">
                <a:solidFill>
                  <a:schemeClr val="bg1"/>
                </a:solidFill>
                <a:latin typeface="Impact" pitchFamily="34" charset="0"/>
                <a:ea typeface="Gulim" pitchFamily="34" charset="-127"/>
              </a:rPr>
              <a:pPr algn="ctr" eaLnBrk="1" latinLnBrk="0" hangingPunct="1">
                <a:defRPr/>
              </a:pPr>
              <a:t>‹#›</a:t>
            </a:fld>
            <a:endParaRPr kumimoji="0" lang="zh-TW" altLang="en-US" sz="1400" dirty="0">
              <a:solidFill>
                <a:schemeClr val="bg1"/>
              </a:solidFill>
              <a:latin typeface="Impact" pitchFamily="34" charset="0"/>
              <a:ea typeface="Gulim" pitchFamily="34" charset="-127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896" y="6430872"/>
            <a:ext cx="3627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en-US" altLang="zh-TW" sz="16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110</a:t>
            </a:r>
            <a:r>
              <a:rPr lang="zh-TW" altLang="en-US" sz="16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年度雲林縣環境保護志工管理計畫</a:t>
            </a:r>
          </a:p>
        </p:txBody>
      </p:sp>
    </p:spTree>
    <p:extLst>
      <p:ext uri="{BB962C8B-B14F-4D97-AF65-F5344CB8AC3E}">
        <p14:creationId xmlns:p14="http://schemas.microsoft.com/office/powerpoint/2010/main" val="221668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25"/>
            <a:ext cx="9144000" cy="685932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0"/>
            <a:ext cx="9144000" cy="6859179"/>
          </a:xfrm>
          <a:prstGeom prst="rect">
            <a:avLst/>
          </a:prstGeom>
        </p:spPr>
      </p:pic>
      <p:sp>
        <p:nvSpPr>
          <p:cNvPr id="26" name="投影片編號版面配置區 13"/>
          <p:cNvSpPr txBox="1">
            <a:spLocks/>
          </p:cNvSpPr>
          <p:nvPr userDrawn="1"/>
        </p:nvSpPr>
        <p:spPr bwMode="auto">
          <a:xfrm>
            <a:off x="8532441" y="6387424"/>
            <a:ext cx="5476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Y견고딕" pitchFamily="18" charset="-127"/>
              </a:defRPr>
            </a:lvl9pPr>
          </a:lstStyle>
          <a:p>
            <a:pPr algn="ctr" eaLnBrk="1" latinLnBrk="0" hangingPunct="1">
              <a:defRPr/>
            </a:pPr>
            <a:fld id="{BDD97FF2-65E5-492B-9912-B87D4AEBD697}" type="slidenum">
              <a:rPr kumimoji="0" lang="zh-TW" altLang="en-US" sz="1400" b="1" smtClean="0">
                <a:solidFill>
                  <a:schemeClr val="bg1"/>
                </a:solidFill>
                <a:latin typeface="+mn-ea"/>
                <a:ea typeface="+mn-ea"/>
              </a:rPr>
              <a:pPr algn="ctr" eaLnBrk="1" latinLnBrk="0" hangingPunct="1">
                <a:defRPr/>
              </a:pPr>
              <a:t>‹#›</a:t>
            </a:fld>
            <a:endParaRPr kumimoji="0" lang="zh-TW" altLang="en-US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6896" y="6430872"/>
            <a:ext cx="3627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en-US" altLang="zh-TW" sz="16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110</a:t>
            </a:r>
            <a:r>
              <a:rPr lang="zh-TW" altLang="en-US" sz="1600" b="1" kern="1200" dirty="0">
                <a:solidFill>
                  <a:schemeClr val="bg1"/>
                </a:solidFill>
                <a:latin typeface="+mj-ea"/>
                <a:ea typeface="+mj-ea"/>
                <a:cs typeface="+mn-cs"/>
              </a:rPr>
              <a:t>年度雲林縣環境保護志工管理計畫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251520" y="476674"/>
            <a:ext cx="8640960" cy="585480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800"/>
          </a:p>
        </p:txBody>
      </p:sp>
      <p:sp>
        <p:nvSpPr>
          <p:cNvPr id="6" name="平行四邊形 5"/>
          <p:cNvSpPr/>
          <p:nvPr userDrawn="1"/>
        </p:nvSpPr>
        <p:spPr>
          <a:xfrm>
            <a:off x="-324544" y="188640"/>
            <a:ext cx="6048672" cy="648072"/>
          </a:xfrm>
          <a:prstGeom prst="parallelogram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181615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12/28/2021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12/28/2021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3" cy="68401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80528" y="-99392"/>
            <a:ext cx="9324528" cy="7128792"/>
          </a:xfrm>
          <a:prstGeom prst="rect">
            <a:avLst/>
          </a:prstGeom>
          <a:solidFill>
            <a:schemeClr val="bg1">
              <a:lumMod val="9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5" name="Picture 2" descr="C:\Users\PETC\Desktop\logo108011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22" y="116632"/>
            <a:ext cx="1827359" cy="99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6849" y="217699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雲林縣環境保護局</a:t>
            </a:r>
          </a:p>
        </p:txBody>
      </p:sp>
      <p:sp>
        <p:nvSpPr>
          <p:cNvPr id="8" name="矩形 7"/>
          <p:cNvSpPr/>
          <p:nvPr/>
        </p:nvSpPr>
        <p:spPr>
          <a:xfrm>
            <a:off x="2242787" y="2872155"/>
            <a:ext cx="480131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性別平等宣導</a:t>
            </a:r>
          </a:p>
        </p:txBody>
      </p:sp>
    </p:spTree>
    <p:extLst>
      <p:ext uri="{BB962C8B-B14F-4D97-AF65-F5344CB8AC3E}">
        <p14:creationId xmlns:p14="http://schemas.microsoft.com/office/powerpoint/2010/main" val="27580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雲林縣環境保護志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工性別比例現況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B420C6-9BBD-41FE-9A2F-F1058B183163}"/>
              </a:ext>
            </a:extLst>
          </p:cNvPr>
          <p:cNvSpPr/>
          <p:nvPr/>
        </p:nvSpPr>
        <p:spPr>
          <a:xfrm>
            <a:off x="339188" y="1376554"/>
            <a:ext cx="1795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環保志工</a:t>
            </a:r>
            <a:endParaRPr lang="en-US" altLang="zh-TW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339188" y="1351002"/>
            <a:ext cx="4376828" cy="1328715"/>
            <a:chOff x="827584" y="1124744"/>
            <a:chExt cx="2376264" cy="1410547"/>
          </a:xfrm>
        </p:grpSpPr>
        <p:sp>
          <p:nvSpPr>
            <p:cNvPr id="6" name="圓角矩形 5"/>
            <p:cNvSpPr/>
            <p:nvPr/>
          </p:nvSpPr>
          <p:spPr>
            <a:xfrm>
              <a:off x="827584" y="1124744"/>
              <a:ext cx="2376264" cy="5670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FB420C6-9BBD-41FE-9A2F-F1058B183163}"/>
                </a:ext>
              </a:extLst>
            </p:cNvPr>
            <p:cNvSpPr/>
            <p:nvPr/>
          </p:nvSpPr>
          <p:spPr>
            <a:xfrm>
              <a:off x="827584" y="1150296"/>
              <a:ext cx="237626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環保志工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性別統計及分析</a:t>
              </a:r>
              <a:endPara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39168" y="2182148"/>
            <a:ext cx="5092337" cy="3694284"/>
            <a:chOff x="5391573" y="2776457"/>
            <a:chExt cx="3924025" cy="2471527"/>
          </a:xfrm>
        </p:grpSpPr>
        <p:sp>
          <p:nvSpPr>
            <p:cNvPr id="9" name="矩形 8"/>
            <p:cNvSpPr/>
            <p:nvPr/>
          </p:nvSpPr>
          <p:spPr>
            <a:xfrm>
              <a:off x="5642938" y="2784518"/>
              <a:ext cx="3028792" cy="2463466"/>
            </a:xfrm>
            <a:prstGeom prst="rect">
              <a:avLst/>
            </a:prstGeom>
            <a:solidFill>
              <a:srgbClr val="FCE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750060" y="2776457"/>
              <a:ext cx="3208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37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75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12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50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185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24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61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498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600" b="1" dirty="0">
                  <a:solidFill>
                    <a:srgbClr val="68727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</a:t>
              </a:r>
              <a:r>
                <a:rPr lang="en-US" altLang="zh-TW" sz="32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244</a:t>
              </a:r>
              <a:r>
                <a:rPr lang="zh-TW" altLang="en-US" sz="1600" b="1" dirty="0">
                  <a:solidFill>
                    <a:srgbClr val="68727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隊，</a:t>
              </a:r>
              <a:r>
                <a:rPr lang="en-US" altLang="zh-TW" sz="32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7,780</a:t>
              </a:r>
              <a:r>
                <a:rPr lang="zh-TW" altLang="en-US" sz="1600" b="1" dirty="0">
                  <a:solidFill>
                    <a:srgbClr val="68727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b="1" dirty="0">
                <a:solidFill>
                  <a:srgbClr val="6872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28559" y="3925742"/>
              <a:ext cx="521240" cy="521240"/>
              <a:chOff x="10178318" y="2238622"/>
              <a:chExt cx="1244951" cy="1244951"/>
            </a:xfrm>
          </p:grpSpPr>
          <p:sp>
            <p:nvSpPr>
              <p:cNvPr id="22" name="타원 76"/>
              <p:cNvSpPr/>
              <p:nvPr/>
            </p:nvSpPr>
            <p:spPr>
              <a:xfrm>
                <a:off x="10259211" y="2325561"/>
                <a:ext cx="1083168" cy="10831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그림 7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2420" y="2498770"/>
                <a:ext cx="736749" cy="736749"/>
              </a:xfrm>
              <a:prstGeom prst="rect">
                <a:avLst/>
              </a:prstGeom>
            </p:spPr>
          </p:pic>
          <p:sp>
            <p:nvSpPr>
              <p:cNvPr id="24" name="원호 83"/>
              <p:cNvSpPr/>
              <p:nvPr/>
            </p:nvSpPr>
            <p:spPr>
              <a:xfrm>
                <a:off x="10178318" y="2238622"/>
                <a:ext cx="1244951" cy="1244951"/>
              </a:xfrm>
              <a:prstGeom prst="arc">
                <a:avLst>
                  <a:gd name="adj1" fmla="val 16200000"/>
                  <a:gd name="adj2" fmla="val 8123022"/>
                </a:avLst>
              </a:prstGeom>
              <a:noFill/>
              <a:ln w="38100">
                <a:solidFill>
                  <a:srgbClr val="8668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群組 11"/>
            <p:cNvGrpSpPr/>
            <p:nvPr/>
          </p:nvGrpSpPr>
          <p:grpSpPr>
            <a:xfrm>
              <a:off x="5816468" y="3345658"/>
              <a:ext cx="506411" cy="506411"/>
              <a:chOff x="10178318" y="4066035"/>
              <a:chExt cx="1244951" cy="1244951"/>
            </a:xfrm>
          </p:grpSpPr>
          <p:sp>
            <p:nvSpPr>
              <p:cNvPr id="19" name="타원 77"/>
              <p:cNvSpPr/>
              <p:nvPr/>
            </p:nvSpPr>
            <p:spPr>
              <a:xfrm>
                <a:off x="10259212" y="4147625"/>
                <a:ext cx="1083168" cy="10831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  <p:pic>
            <p:nvPicPr>
              <p:cNvPr id="20" name="그림 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49227" y="4337641"/>
                <a:ext cx="703135" cy="703135"/>
              </a:xfrm>
              <a:prstGeom prst="rect">
                <a:avLst/>
              </a:prstGeom>
            </p:spPr>
          </p:pic>
          <p:sp>
            <p:nvSpPr>
              <p:cNvPr id="21" name="원호 84"/>
              <p:cNvSpPr/>
              <p:nvPr/>
            </p:nvSpPr>
            <p:spPr>
              <a:xfrm>
                <a:off x="10178318" y="4066035"/>
                <a:ext cx="1244951" cy="1244951"/>
              </a:xfrm>
              <a:prstGeom prst="arc">
                <a:avLst>
                  <a:gd name="adj1" fmla="val 16200000"/>
                  <a:gd name="adj2" fmla="val 1971051"/>
                </a:avLst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" name="Picture 12" descr="C:\Users\admin\Downloads\grandfather.png">
              <a:extLst>
                <a:ext uri="{FF2B5EF4-FFF2-40B4-BE49-F238E27FC236}">
                  <a16:creationId xmlns:a16="http://schemas.microsoft.com/office/drawing/2014/main" id="{9C2C0E21-4249-4DC6-832B-25E8EFBFC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511" y="4555893"/>
              <a:ext cx="362297" cy="36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C:\Users\admin\Downloads\grandmother.png">
              <a:extLst>
                <a:ext uri="{FF2B5EF4-FFF2-40B4-BE49-F238E27FC236}">
                  <a16:creationId xmlns:a16="http://schemas.microsoft.com/office/drawing/2014/main" id="{2FDCBF70-D229-41E4-8822-A02D9DA98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682" y="4536791"/>
              <a:ext cx="362297" cy="36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391573" y="4897177"/>
              <a:ext cx="13004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(65</a:t>
              </a:r>
              <a:r>
                <a:rPr lang="zh-TW" altLang="en-US" sz="12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歲以上</a:t>
              </a:r>
              <a:r>
                <a:rPr lang="en-US" altLang="zh-TW" sz="12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050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373848" y="3992332"/>
              <a:ext cx="2941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4,595</a:t>
              </a:r>
              <a:r>
                <a:rPr lang="zh-TW" altLang="en-US" sz="24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en-US" altLang="zh-TW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(59.1%)</a:t>
              </a:r>
              <a:endParaRPr lang="zh-TW" altLang="en-US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367268" y="3374231"/>
              <a:ext cx="2941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3,185</a:t>
              </a:r>
              <a:r>
                <a:rPr lang="zh-TW" altLang="en-US" sz="24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en-US" altLang="zh-TW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(40.9%)</a:t>
              </a:r>
              <a:endParaRPr lang="zh-TW" altLang="en-US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73848" y="4644463"/>
              <a:ext cx="2941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3,805</a:t>
              </a:r>
              <a:r>
                <a:rPr lang="zh-TW" altLang="en-US" sz="24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en-US" altLang="zh-TW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(48.9%)</a:t>
              </a:r>
              <a:endParaRPr lang="zh-TW" altLang="en-US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644007" y="5855918"/>
            <a:ext cx="4449130" cy="534161"/>
            <a:chOff x="3082012" y="5745325"/>
            <a:chExt cx="2415518" cy="567059"/>
          </a:xfrm>
        </p:grpSpPr>
        <p:sp>
          <p:nvSpPr>
            <p:cNvPr id="26" name="圓角矩形 25"/>
            <p:cNvSpPr/>
            <p:nvPr/>
          </p:nvSpPr>
          <p:spPr>
            <a:xfrm>
              <a:off x="3082012" y="5745325"/>
              <a:ext cx="2376264" cy="5670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FB420C6-9BBD-41FE-9A2F-F1058B183163}"/>
                </a:ext>
              </a:extLst>
            </p:cNvPr>
            <p:cNvSpPr/>
            <p:nvPr/>
          </p:nvSpPr>
          <p:spPr>
            <a:xfrm>
              <a:off x="3121266" y="5745325"/>
              <a:ext cx="2376264" cy="55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女性人數﹥   男性人數</a:t>
              </a:r>
              <a:endPara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pic>
        <p:nvPicPr>
          <p:cNvPr id="28" name="그림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64" y="5848981"/>
            <a:ext cx="400304" cy="461073"/>
          </a:xfrm>
          <a:prstGeom prst="rect">
            <a:avLst/>
          </a:prstGeom>
        </p:spPr>
      </p:pic>
      <p:pic>
        <p:nvPicPr>
          <p:cNvPr id="29" name="그림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92" y="5909239"/>
            <a:ext cx="371172" cy="427518"/>
          </a:xfrm>
          <a:prstGeom prst="rect">
            <a:avLst/>
          </a:prstGeom>
        </p:spPr>
      </p:pic>
      <p:pic>
        <p:nvPicPr>
          <p:cNvPr id="30" name="圖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6434125" cy="375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4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map_ch(1)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393504"/>
            <a:ext cx="67579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雲林縣環境保護志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工性別比例現況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15598" y="1306301"/>
            <a:ext cx="2376264" cy="604434"/>
            <a:chOff x="827584" y="1124744"/>
            <a:chExt cx="2376264" cy="604434"/>
          </a:xfrm>
          <a:noFill/>
        </p:grpSpPr>
        <p:sp>
          <p:nvSpPr>
            <p:cNvPr id="5" name="圓角矩形 4"/>
            <p:cNvSpPr/>
            <p:nvPr/>
          </p:nvSpPr>
          <p:spPr>
            <a:xfrm>
              <a:off x="827584" y="1124744"/>
              <a:ext cx="2376264" cy="567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12">
              <a:extLst>
                <a:ext uri="{FF2B5EF4-FFF2-40B4-BE49-F238E27FC236}">
                  <a16:creationId xmlns:a16="http://schemas.microsoft.com/office/drawing/2014/main" id="{FFB420C6-9BBD-41FE-9A2F-F1058B183163}"/>
                </a:ext>
              </a:extLst>
            </p:cNvPr>
            <p:cNvSpPr/>
            <p:nvPr/>
          </p:nvSpPr>
          <p:spPr>
            <a:xfrm>
              <a:off x="827584" y="1150296"/>
              <a:ext cx="2376264" cy="578882"/>
            </a:xfrm>
            <a:prstGeom prst="round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latin typeface="+mn-ea"/>
                </a:rPr>
                <a:t>水環境巡守隊</a:t>
              </a:r>
              <a:endParaRPr lang="en-US" altLang="zh-TW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FFB420C6-9BBD-41FE-9A2F-F1058B183163}"/>
              </a:ext>
            </a:extLst>
          </p:cNvPr>
          <p:cNvSpPr/>
          <p:nvPr/>
        </p:nvSpPr>
        <p:spPr>
          <a:xfrm>
            <a:off x="415598" y="1914936"/>
            <a:ext cx="8553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68727E"/>
                </a:solidFill>
                <a:latin typeface="+mn-ea"/>
              </a:rPr>
              <a:t>1.</a:t>
            </a:r>
            <a:r>
              <a:rPr lang="zh-TW" altLang="en-US" sz="2000" b="1" dirty="0">
                <a:solidFill>
                  <a:srgbClr val="68727E"/>
                </a:solidFill>
                <a:latin typeface="+mn-ea"/>
              </a:rPr>
              <a:t> 定期進行認養區域水環境巡檢及水質監測。</a:t>
            </a:r>
          </a:p>
          <a:p>
            <a:r>
              <a:rPr lang="en-US" altLang="zh-TW" sz="2000" b="1" dirty="0">
                <a:solidFill>
                  <a:srgbClr val="68727E"/>
                </a:solidFill>
                <a:latin typeface="+mn-ea"/>
              </a:rPr>
              <a:t>2.</a:t>
            </a:r>
            <a:r>
              <a:rPr lang="zh-TW" altLang="en-US" sz="2000" b="1" dirty="0">
                <a:solidFill>
                  <a:srgbClr val="68727E"/>
                </a:solidFill>
                <a:latin typeface="+mn-ea"/>
              </a:rPr>
              <a:t> 辦理相關淨溪淨灘活動，並協助水環境守護相關宣導。</a:t>
            </a:r>
            <a:endParaRPr lang="en-US" altLang="zh-TW" sz="2000" b="1" dirty="0">
              <a:solidFill>
                <a:srgbClr val="68727E"/>
              </a:solidFill>
              <a:latin typeface="+mn-ea"/>
            </a:endParaRPr>
          </a:p>
        </p:txBody>
      </p:sp>
      <p:sp>
        <p:nvSpPr>
          <p:cNvPr id="8" name="모서리가 둥근 직사각형 114"/>
          <p:cNvSpPr/>
          <p:nvPr/>
        </p:nvSpPr>
        <p:spPr>
          <a:xfrm>
            <a:off x="3105755" y="5252738"/>
            <a:ext cx="441143" cy="311542"/>
          </a:xfrm>
          <a:prstGeom prst="wedgeEllipseCallout">
            <a:avLst>
              <a:gd name="adj1" fmla="val -42652"/>
              <a:gd name="adj2" fmla="val -107426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모서리가 둥근 직사각형 114"/>
          <p:cNvSpPr/>
          <p:nvPr/>
        </p:nvSpPr>
        <p:spPr>
          <a:xfrm>
            <a:off x="4524297" y="4053263"/>
            <a:ext cx="441143" cy="311542"/>
          </a:xfrm>
          <a:prstGeom prst="wedgeEllipseCallout">
            <a:avLst>
              <a:gd name="adj1" fmla="val -79017"/>
              <a:gd name="adj2" fmla="val -14739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114"/>
          <p:cNvSpPr/>
          <p:nvPr/>
        </p:nvSpPr>
        <p:spPr>
          <a:xfrm>
            <a:off x="3105754" y="3667262"/>
            <a:ext cx="441143" cy="311542"/>
          </a:xfrm>
          <a:prstGeom prst="wedgeEllipseCallout">
            <a:avLst>
              <a:gd name="adj1" fmla="val -33561"/>
              <a:gd name="adj2" fmla="val 75373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5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모서리가 둥근 직사각형 114"/>
          <p:cNvSpPr/>
          <p:nvPr/>
        </p:nvSpPr>
        <p:spPr>
          <a:xfrm>
            <a:off x="4671127" y="3202066"/>
            <a:ext cx="441143" cy="311542"/>
          </a:xfrm>
          <a:prstGeom prst="wedgeEllipseCallout">
            <a:avLst/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모서리가 둥근 직사각형 114"/>
          <p:cNvSpPr/>
          <p:nvPr/>
        </p:nvSpPr>
        <p:spPr>
          <a:xfrm>
            <a:off x="1480058" y="2779032"/>
            <a:ext cx="391779" cy="292520"/>
          </a:xfrm>
          <a:prstGeom prst="wedgeEllipseCallout">
            <a:avLst>
              <a:gd name="adj1" fmla="val -45401"/>
              <a:gd name="adj2" fmla="val 106373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모서리가 둥근 직사각형 114"/>
          <p:cNvSpPr/>
          <p:nvPr/>
        </p:nvSpPr>
        <p:spPr>
          <a:xfrm>
            <a:off x="1965062" y="5805536"/>
            <a:ext cx="441143" cy="311542"/>
          </a:xfrm>
          <a:prstGeom prst="wedgeEllipseCallout">
            <a:avLst>
              <a:gd name="adj1" fmla="val -53561"/>
              <a:gd name="adj2" fmla="val -73955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14"/>
          <p:cNvSpPr/>
          <p:nvPr/>
        </p:nvSpPr>
        <p:spPr>
          <a:xfrm>
            <a:off x="3702573" y="4689606"/>
            <a:ext cx="441143" cy="311542"/>
          </a:xfrm>
          <a:prstGeom prst="wedgeEllipseCallout">
            <a:avLst>
              <a:gd name="adj1" fmla="val -75380"/>
              <a:gd name="adj2" fmla="val -40485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모서리가 둥근 직사각형 114"/>
          <p:cNvSpPr/>
          <p:nvPr/>
        </p:nvSpPr>
        <p:spPr>
          <a:xfrm>
            <a:off x="2551083" y="2682686"/>
            <a:ext cx="441143" cy="311542"/>
          </a:xfrm>
          <a:prstGeom prst="wedgeEllipseCallout">
            <a:avLst>
              <a:gd name="adj1" fmla="val -20833"/>
              <a:gd name="adj2" fmla="val 90821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모서리가 둥근 직사각형 114"/>
          <p:cNvSpPr/>
          <p:nvPr/>
        </p:nvSpPr>
        <p:spPr>
          <a:xfrm>
            <a:off x="3286038" y="2753869"/>
            <a:ext cx="441143" cy="311542"/>
          </a:xfrm>
          <a:prstGeom prst="wedgeEllipseCallout">
            <a:avLst>
              <a:gd name="adj1" fmla="val -26288"/>
              <a:gd name="adj2" fmla="val 95970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모서리가 둥근 직사각형 114"/>
          <p:cNvSpPr/>
          <p:nvPr/>
        </p:nvSpPr>
        <p:spPr>
          <a:xfrm>
            <a:off x="2112095" y="5055781"/>
            <a:ext cx="441143" cy="311542"/>
          </a:xfrm>
          <a:prstGeom prst="wedgeEllipseCallout">
            <a:avLst>
              <a:gd name="adj1" fmla="val -69926"/>
              <a:gd name="adj2" fmla="val -43060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모서리가 둥근 직사각형 114"/>
          <p:cNvSpPr/>
          <p:nvPr/>
        </p:nvSpPr>
        <p:spPr>
          <a:xfrm>
            <a:off x="543918" y="5805536"/>
            <a:ext cx="441143" cy="311542"/>
          </a:xfrm>
          <a:prstGeom prst="wedgeEllipseCallout">
            <a:avLst>
              <a:gd name="adj1" fmla="val -8105"/>
              <a:gd name="adj2" fmla="val -81679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모서리가 둥근 직사각형 114"/>
          <p:cNvSpPr/>
          <p:nvPr/>
        </p:nvSpPr>
        <p:spPr>
          <a:xfrm>
            <a:off x="781221" y="4160715"/>
            <a:ext cx="441143" cy="311542"/>
          </a:xfrm>
          <a:prstGeom prst="wedgeEllipseCallout">
            <a:avLst>
              <a:gd name="adj1" fmla="val 24623"/>
              <a:gd name="adj2" fmla="val -71381"/>
            </a:avLst>
          </a:prstGeom>
          <a:solidFill>
            <a:srgbClr val="0070C0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5616527" y="3842829"/>
            <a:ext cx="3924025" cy="2471527"/>
            <a:chOff x="5391573" y="2776457"/>
            <a:chExt cx="3924025" cy="2471527"/>
          </a:xfrm>
        </p:grpSpPr>
        <p:sp>
          <p:nvSpPr>
            <p:cNvPr id="22" name="矩形 21"/>
            <p:cNvSpPr/>
            <p:nvPr/>
          </p:nvSpPr>
          <p:spPr>
            <a:xfrm>
              <a:off x="5642938" y="2784518"/>
              <a:ext cx="3028792" cy="2463466"/>
            </a:xfrm>
            <a:prstGeom prst="rect">
              <a:avLst/>
            </a:prstGeom>
            <a:solidFill>
              <a:srgbClr val="FCE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50060" y="2776457"/>
              <a:ext cx="3208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37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875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312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750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185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624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061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498" algn="l" defTabSz="1218875" rtl="0" eaLnBrk="1" latinLnBrk="0" hangingPunct="1">
                <a:defRPr sz="23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600" b="1" dirty="0">
                  <a:solidFill>
                    <a:srgbClr val="68727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共</a:t>
              </a:r>
              <a:r>
                <a:rPr lang="en-US" altLang="zh-TW" sz="32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22</a:t>
              </a:r>
              <a:r>
                <a:rPr lang="zh-TW" altLang="en-US" sz="1600" b="1" dirty="0">
                  <a:solidFill>
                    <a:srgbClr val="68727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隊，</a:t>
              </a:r>
              <a:r>
                <a:rPr lang="en-US" altLang="zh-TW" sz="32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648</a:t>
              </a:r>
              <a:r>
                <a:rPr lang="zh-TW" altLang="en-US" sz="1600" b="1" dirty="0">
                  <a:solidFill>
                    <a:srgbClr val="68727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endParaRPr lang="en-US" altLang="zh-TW" sz="1600" b="1" dirty="0">
                <a:solidFill>
                  <a:srgbClr val="6872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4" name="群組 23"/>
            <p:cNvGrpSpPr/>
            <p:nvPr/>
          </p:nvGrpSpPr>
          <p:grpSpPr>
            <a:xfrm>
              <a:off x="5828559" y="3925742"/>
              <a:ext cx="521240" cy="521240"/>
              <a:chOff x="10178318" y="2238622"/>
              <a:chExt cx="1244951" cy="1244951"/>
            </a:xfrm>
          </p:grpSpPr>
          <p:sp>
            <p:nvSpPr>
              <p:cNvPr id="35" name="타원 76"/>
              <p:cNvSpPr/>
              <p:nvPr/>
            </p:nvSpPr>
            <p:spPr>
              <a:xfrm>
                <a:off x="10259211" y="2325561"/>
                <a:ext cx="1083168" cy="10831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  <p:pic>
            <p:nvPicPr>
              <p:cNvPr id="36" name="그림 7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2420" y="2498770"/>
                <a:ext cx="736749" cy="736749"/>
              </a:xfrm>
              <a:prstGeom prst="rect">
                <a:avLst/>
              </a:prstGeom>
            </p:spPr>
          </p:pic>
          <p:sp>
            <p:nvSpPr>
              <p:cNvPr id="37" name="원호 83"/>
              <p:cNvSpPr/>
              <p:nvPr/>
            </p:nvSpPr>
            <p:spPr>
              <a:xfrm>
                <a:off x="10178318" y="2238622"/>
                <a:ext cx="1244951" cy="1244951"/>
              </a:xfrm>
              <a:prstGeom prst="arc">
                <a:avLst>
                  <a:gd name="adj1" fmla="val 16200000"/>
                  <a:gd name="adj2" fmla="val 2879750"/>
                </a:avLst>
              </a:prstGeom>
              <a:noFill/>
              <a:ln w="38100">
                <a:solidFill>
                  <a:srgbClr val="8668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群組 24"/>
            <p:cNvGrpSpPr/>
            <p:nvPr/>
          </p:nvGrpSpPr>
          <p:grpSpPr>
            <a:xfrm>
              <a:off x="5816468" y="3345658"/>
              <a:ext cx="506411" cy="506411"/>
              <a:chOff x="10178318" y="4066035"/>
              <a:chExt cx="1244951" cy="1244951"/>
            </a:xfrm>
          </p:grpSpPr>
          <p:sp>
            <p:nvSpPr>
              <p:cNvPr id="32" name="타원 77"/>
              <p:cNvSpPr/>
              <p:nvPr/>
            </p:nvSpPr>
            <p:spPr>
              <a:xfrm>
                <a:off x="10259212" y="4147625"/>
                <a:ext cx="1083168" cy="108316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그림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49227" y="4337641"/>
                <a:ext cx="703135" cy="703135"/>
              </a:xfrm>
              <a:prstGeom prst="rect">
                <a:avLst/>
              </a:prstGeom>
            </p:spPr>
          </p:pic>
          <p:sp>
            <p:nvSpPr>
              <p:cNvPr id="34" name="원호 84"/>
              <p:cNvSpPr/>
              <p:nvPr/>
            </p:nvSpPr>
            <p:spPr>
              <a:xfrm>
                <a:off x="10178318" y="4066035"/>
                <a:ext cx="1244951" cy="1244951"/>
              </a:xfrm>
              <a:prstGeom prst="arc">
                <a:avLst>
                  <a:gd name="adj1" fmla="val 16200000"/>
                  <a:gd name="adj2" fmla="val 8163866"/>
                </a:avLst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b="1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6" name="Picture 12" descr="C:\Users\admin\Downloads\grandfather.png">
              <a:extLst>
                <a:ext uri="{FF2B5EF4-FFF2-40B4-BE49-F238E27FC236}">
                  <a16:creationId xmlns:a16="http://schemas.microsoft.com/office/drawing/2014/main" id="{9C2C0E21-4249-4DC6-832B-25E8EFBFC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511" y="4555893"/>
              <a:ext cx="362297" cy="36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C:\Users\admin\Downloads\grandmother.png">
              <a:extLst>
                <a:ext uri="{FF2B5EF4-FFF2-40B4-BE49-F238E27FC236}">
                  <a16:creationId xmlns:a16="http://schemas.microsoft.com/office/drawing/2014/main" id="{2FDCBF70-D229-41E4-8822-A02D9DA98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682" y="4536791"/>
              <a:ext cx="362297" cy="36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5391573" y="4897177"/>
              <a:ext cx="130047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(65</a:t>
              </a:r>
              <a:r>
                <a:rPr lang="zh-TW" altLang="en-US" sz="12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歲以上</a:t>
              </a:r>
              <a:r>
                <a:rPr lang="en-US" altLang="zh-TW" sz="12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050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373848" y="3992332"/>
              <a:ext cx="2941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294</a:t>
              </a:r>
              <a:r>
                <a:rPr lang="zh-TW" altLang="en-US" sz="24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en-US" altLang="zh-TW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(45%)</a:t>
              </a:r>
              <a:endParaRPr lang="zh-TW" altLang="en-US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67268" y="3374231"/>
              <a:ext cx="2941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354</a:t>
              </a:r>
              <a:r>
                <a:rPr lang="zh-TW" altLang="en-US" sz="24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en-US" altLang="zh-TW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(55%)</a:t>
              </a:r>
              <a:endParaRPr lang="zh-TW" altLang="en-US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373848" y="4644463"/>
              <a:ext cx="29417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207</a:t>
              </a:r>
              <a:r>
                <a:rPr lang="zh-TW" altLang="en-US" sz="2400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en-US" altLang="zh-TW" b="1" dirty="0">
                  <a:solidFill>
                    <a:srgbClr val="5B4E55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(32%)</a:t>
              </a:r>
              <a:endParaRPr lang="zh-TW" altLang="en-US" b="1" dirty="0">
                <a:solidFill>
                  <a:srgbClr val="5B4E5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69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雲林縣環境保護志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工性別比例現況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68940" y="1638462"/>
            <a:ext cx="7977228" cy="578882"/>
            <a:chOff x="827584" y="1150296"/>
            <a:chExt cx="2864660" cy="1856798"/>
          </a:xfrm>
          <a:noFill/>
        </p:grpSpPr>
        <p:sp>
          <p:nvSpPr>
            <p:cNvPr id="5" name="圓角矩形 4"/>
            <p:cNvSpPr/>
            <p:nvPr/>
          </p:nvSpPr>
          <p:spPr>
            <a:xfrm>
              <a:off x="1315980" y="2381451"/>
              <a:ext cx="2376264" cy="567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12">
              <a:extLst>
                <a:ext uri="{FF2B5EF4-FFF2-40B4-BE49-F238E27FC236}">
                  <a16:creationId xmlns:a16="http://schemas.microsoft.com/office/drawing/2014/main" id="{FFB420C6-9BBD-41FE-9A2F-F1058B183163}"/>
                </a:ext>
              </a:extLst>
            </p:cNvPr>
            <p:cNvSpPr/>
            <p:nvPr/>
          </p:nvSpPr>
          <p:spPr>
            <a:xfrm>
              <a:off x="827584" y="1150296"/>
              <a:ext cx="2376264" cy="1856798"/>
            </a:xfrm>
            <a:prstGeom prst="round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800" b="1" dirty="0">
                  <a:solidFill>
                    <a:schemeClr val="bg1"/>
                  </a:solidFill>
                  <a:latin typeface="+mn-ea"/>
                </a:rPr>
                <a:t>107</a:t>
              </a:r>
              <a:r>
                <a:rPr lang="zh-TW" altLang="zh-TW" sz="2800" b="1" dirty="0">
                  <a:solidFill>
                    <a:schemeClr val="bg1"/>
                  </a:solidFill>
                  <a:latin typeface="+mn-ea"/>
                </a:rPr>
                <a:t>年至</a:t>
              </a:r>
              <a:r>
                <a:rPr lang="en-US" altLang="zh-TW" sz="2800" b="1" dirty="0">
                  <a:solidFill>
                    <a:schemeClr val="bg1"/>
                  </a:solidFill>
                  <a:latin typeface="+mn-ea"/>
                </a:rPr>
                <a:t>110</a:t>
              </a:r>
              <a:r>
                <a:rPr lang="zh-TW" altLang="zh-TW" sz="2800" b="1" dirty="0">
                  <a:solidFill>
                    <a:schemeClr val="bg1"/>
                  </a:solidFill>
                  <a:latin typeface="+mn-ea"/>
                </a:rPr>
                <a:t>年雲林縣水環境巡守隊概況</a:t>
              </a:r>
              <a:endParaRPr lang="zh-TW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82560"/>
              </p:ext>
            </p:extLst>
          </p:nvPr>
        </p:nvGraphicFramePr>
        <p:xfrm>
          <a:off x="1289384" y="2581584"/>
          <a:ext cx="7200802" cy="3312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年份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總人數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男性人數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女性人數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性別比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107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413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276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137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201.5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108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585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357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228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156.6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109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588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336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252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133.3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110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648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354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294</a:t>
                      </a:r>
                      <a:endParaRPr lang="zh-TW" sz="1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120.4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969904" y="6109977"/>
            <a:ext cx="2880320" cy="4320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新細明體" pitchFamily="18" charset="-120"/>
              </a:rPr>
              <a:t>資料來源參考：環保署綜計處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9" name="그림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69" y="2725600"/>
            <a:ext cx="286016" cy="286016"/>
          </a:xfrm>
          <a:prstGeom prst="rect">
            <a:avLst/>
          </a:prstGeom>
        </p:spPr>
      </p:pic>
      <p:pic>
        <p:nvPicPr>
          <p:cNvPr id="10" name="그림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40" y="2727864"/>
            <a:ext cx="308464" cy="3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57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雲林縣環境保護志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工性別比例現況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95536" y="1448767"/>
            <a:ext cx="4376828" cy="1688754"/>
            <a:chOff x="827584" y="1124744"/>
            <a:chExt cx="2376264" cy="1038420"/>
          </a:xfrm>
        </p:grpSpPr>
        <p:sp>
          <p:nvSpPr>
            <p:cNvPr id="5" name="圓角矩形 4"/>
            <p:cNvSpPr/>
            <p:nvPr/>
          </p:nvSpPr>
          <p:spPr>
            <a:xfrm>
              <a:off x="827584" y="1124744"/>
              <a:ext cx="2376264" cy="5670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FB420C6-9BBD-41FE-9A2F-F1058B183163}"/>
                </a:ext>
              </a:extLst>
            </p:cNvPr>
            <p:cNvSpPr/>
            <p:nvPr/>
          </p:nvSpPr>
          <p:spPr>
            <a:xfrm>
              <a:off x="827584" y="1150296"/>
              <a:ext cx="2376264" cy="101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800" b="1" dirty="0">
                  <a:solidFill>
                    <a:prstClr val="white"/>
                  </a:solidFill>
                  <a:latin typeface="+mj-ea"/>
                </a:rPr>
                <a:t>107</a:t>
              </a:r>
              <a:r>
                <a:rPr lang="zh-TW" altLang="zh-TW" sz="2800" b="1" dirty="0">
                  <a:solidFill>
                    <a:prstClr val="white"/>
                  </a:solidFill>
                  <a:latin typeface="+mj-ea"/>
                </a:rPr>
                <a:t>年至</a:t>
              </a:r>
              <a:r>
                <a:rPr lang="en-US" altLang="zh-TW" sz="2800" b="1" dirty="0">
                  <a:solidFill>
                    <a:prstClr val="white"/>
                  </a:solidFill>
                  <a:latin typeface="+mj-ea"/>
                </a:rPr>
                <a:t>110</a:t>
              </a:r>
              <a:r>
                <a:rPr lang="zh-TW" altLang="zh-TW" sz="2800" b="1" dirty="0">
                  <a:solidFill>
                    <a:prstClr val="white"/>
                  </a:solidFill>
                  <a:latin typeface="+mj-ea"/>
                </a:rPr>
                <a:t>年雲林縣環保志工隊性別比概況</a:t>
              </a:r>
              <a:endParaRPr lang="zh-TW" altLang="en-US" sz="2800" b="1" dirty="0">
                <a:solidFill>
                  <a:prstClr val="white"/>
                </a:solidFill>
                <a:latin typeface="+mj-ea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020691"/>
              </p:ext>
            </p:extLst>
          </p:nvPr>
        </p:nvGraphicFramePr>
        <p:xfrm>
          <a:off x="827584" y="2600895"/>
          <a:ext cx="7416822" cy="3168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367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年份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總人數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男性人數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女性人數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</a:rPr>
                        <a:t>性別比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107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6427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2715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3712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73.1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108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6821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2853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3968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71.9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109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7667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3368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4299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78.3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110</a:t>
                      </a:r>
                      <a:endParaRPr lang="zh-TW" sz="1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7780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3185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4595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69.3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그림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87" y="2761183"/>
            <a:ext cx="286016" cy="286016"/>
          </a:xfrm>
          <a:prstGeom prst="rect">
            <a:avLst/>
          </a:prstGeom>
        </p:spPr>
      </p:pic>
      <p:pic>
        <p:nvPicPr>
          <p:cNvPr id="9" name="그림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38735"/>
            <a:ext cx="308464" cy="308464"/>
          </a:xfrm>
          <a:prstGeom prst="rect">
            <a:avLst/>
          </a:prstGeom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012160" y="5913264"/>
            <a:ext cx="2880320" cy="43204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新細明體" pitchFamily="18" charset="-120"/>
              </a:rPr>
              <a:t>資料來源參考：環保署綜計處</a:t>
            </a: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45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雲林縣環境保護志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工性別比例現況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00385" y="1342773"/>
            <a:ext cx="6127057" cy="533928"/>
            <a:chOff x="827583" y="1124744"/>
            <a:chExt cx="7541119" cy="433349"/>
          </a:xfrm>
        </p:grpSpPr>
        <p:sp>
          <p:nvSpPr>
            <p:cNvPr id="5" name="圓角矩形 4"/>
            <p:cNvSpPr/>
            <p:nvPr/>
          </p:nvSpPr>
          <p:spPr>
            <a:xfrm>
              <a:off x="827583" y="1124744"/>
              <a:ext cx="7499849" cy="43334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FB420C6-9BBD-41FE-9A2F-F1058B183163}"/>
                </a:ext>
              </a:extLst>
            </p:cNvPr>
            <p:cNvSpPr/>
            <p:nvPr/>
          </p:nvSpPr>
          <p:spPr>
            <a:xfrm>
              <a:off x="827583" y="1150296"/>
              <a:ext cx="7541119" cy="3746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solidFill>
                    <a:srgbClr val="FEF5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辦理</a:t>
              </a:r>
              <a:r>
                <a:rPr lang="zh-TW" altLang="en-US" sz="2400" b="1" dirty="0">
                  <a:solidFill>
                    <a:srgbClr val="FEF5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雲林縣環境保護志（義）工特殊訓練</a:t>
              </a:r>
              <a:endParaRPr lang="en-US" altLang="zh-TW" sz="2400" b="1" dirty="0">
                <a:solidFill>
                  <a:srgbClr val="FEF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312472" y="2033704"/>
            <a:ext cx="228859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  <a:defRPr/>
            </a:pPr>
            <a:r>
              <a:rPr lang="zh-TW" altLang="en-US" b="1" dirty="0" smtClean="0">
                <a:solidFill>
                  <a:srgbClr val="FDF8D7"/>
                </a:solidFill>
                <a:latin typeface="+mj-ea"/>
              </a:rPr>
              <a:t>完成</a:t>
            </a:r>
            <a:r>
              <a:rPr lang="zh-TW" altLang="en-US" b="1" dirty="0">
                <a:solidFill>
                  <a:srgbClr val="FDF8D7"/>
                </a:solidFill>
                <a:latin typeface="+mj-ea"/>
              </a:rPr>
              <a:t>辦理場次</a:t>
            </a:r>
          </a:p>
        </p:txBody>
      </p:sp>
      <p:sp>
        <p:nvSpPr>
          <p:cNvPr id="8" name="矩形 7"/>
          <p:cNvSpPr/>
          <p:nvPr/>
        </p:nvSpPr>
        <p:spPr>
          <a:xfrm>
            <a:off x="287912" y="2495387"/>
            <a:ext cx="73804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第一場次：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03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27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斗六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30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人，女性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62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人，合計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92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第二場次：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04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23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麥寮施厝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25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28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 smtClean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第三場次：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08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21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虎尾北溪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30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42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b="1" spc="5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第四場次：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09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04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斗六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10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39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49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 smtClean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第五場次：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08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14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虎尾平和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13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14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，合計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92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 smtClean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第六場次：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10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03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二崙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 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20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37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57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第七場次：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09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25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斗六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 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22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50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72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第八場次：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10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02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口湖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17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31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48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第九場次：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10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16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虎尾三合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 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22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人，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32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54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 smtClean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第十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場次：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11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13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崙背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 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13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38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51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 smtClean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第十一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場次：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11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14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斗六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)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 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17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31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48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en-US" altLang="zh-TW" sz="1600" spc="50" dirty="0" smtClean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第十二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場次：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11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20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日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(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麥寮海豐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 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)-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男性：</a:t>
            </a:r>
            <a:r>
              <a:rPr kumimoji="1" lang="en-US" altLang="zh-TW" sz="1600" spc="50" dirty="0">
                <a:latin typeface="+mn-ea"/>
                <a:cs typeface="Times New Roman" panose="02020603050405020304" pitchFamily="18" charset="0"/>
              </a:rPr>
              <a:t>4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19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r>
              <a:rPr kumimoji="1" lang="zh-TW" altLang="en-US" sz="1600" spc="50" dirty="0">
                <a:latin typeface="+mn-ea"/>
                <a:cs typeface="Times New Roman" panose="02020603050405020304" pitchFamily="18" charset="0"/>
              </a:rPr>
              <a:t>，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合計</a:t>
            </a:r>
            <a:r>
              <a:rPr kumimoji="1" lang="en-US" altLang="zh-TW" sz="1600" spc="50" dirty="0" smtClean="0">
                <a:latin typeface="+mn-ea"/>
                <a:cs typeface="Times New Roman" panose="02020603050405020304" pitchFamily="18" charset="0"/>
              </a:rPr>
              <a:t>23</a:t>
            </a:r>
            <a:r>
              <a:rPr kumimoji="1" lang="zh-TW" altLang="en-US" sz="1600" spc="50" dirty="0" smtClean="0">
                <a:latin typeface="+mn-ea"/>
                <a:cs typeface="Times New Roman" panose="02020603050405020304" pitchFamily="18" charset="0"/>
              </a:rPr>
              <a:t>人</a:t>
            </a:r>
            <a:endParaRPr kumimoji="1" lang="zh-TW" altLang="zh-TW" sz="1600" spc="50" dirty="0">
              <a:latin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kumimoji="1" lang="en-US" altLang="zh-TW" sz="1600" b="1" spc="50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9" name="圖片 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59" y="5722392"/>
            <a:ext cx="1620000" cy="1080000"/>
          </a:xfrm>
          <a:prstGeom prst="rect">
            <a:avLst/>
          </a:prstGeom>
        </p:spPr>
      </p:pic>
      <p:pic>
        <p:nvPicPr>
          <p:cNvPr id="10" name="圖片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60" y="5697493"/>
            <a:ext cx="1620000" cy="1080000"/>
          </a:xfrm>
          <a:prstGeom prst="rect">
            <a:avLst/>
          </a:prstGeom>
        </p:spPr>
      </p:pic>
      <p:pic>
        <p:nvPicPr>
          <p:cNvPr id="11" name="圖片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22" y="5712894"/>
            <a:ext cx="1620000" cy="1080000"/>
          </a:xfrm>
          <a:prstGeom prst="rect">
            <a:avLst/>
          </a:prstGeom>
        </p:spPr>
      </p:pic>
      <p:pic>
        <p:nvPicPr>
          <p:cNvPr id="12" name="圖片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6" y="5722392"/>
            <a:ext cx="1620000" cy="108000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612384" y="6459996"/>
            <a:ext cx="1620000" cy="3231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防疫體溫量測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219060" y="6459996"/>
            <a:ext cx="1620000" cy="3231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雲林縣環保現況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967459" y="6479227"/>
            <a:ext cx="1620000" cy="3231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資源回收宣導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827208" y="6469729"/>
            <a:ext cx="1620000" cy="32316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TW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環境教育</a:t>
            </a:r>
          </a:p>
        </p:txBody>
      </p:sp>
      <p:grpSp>
        <p:nvGrpSpPr>
          <p:cNvPr id="17" name="Group 109"/>
          <p:cNvGrpSpPr/>
          <p:nvPr/>
        </p:nvGrpSpPr>
        <p:grpSpPr>
          <a:xfrm>
            <a:off x="4790454" y="1960338"/>
            <a:ext cx="390188" cy="535049"/>
            <a:chOff x="2326474" y="2699639"/>
            <a:chExt cx="499445" cy="684869"/>
          </a:xfrm>
        </p:grpSpPr>
        <p:sp>
          <p:nvSpPr>
            <p:cNvPr id="18" name="Shape 31"/>
            <p:cNvSpPr/>
            <p:nvPr/>
          </p:nvSpPr>
          <p:spPr>
            <a:xfrm>
              <a:off x="2351522" y="2991858"/>
              <a:ext cx="449872" cy="32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3" extrusionOk="0">
                  <a:moveTo>
                    <a:pt x="21600" y="12210"/>
                  </a:moveTo>
                  <a:cubicBezTo>
                    <a:pt x="20637" y="10002"/>
                    <a:pt x="16223" y="8343"/>
                    <a:pt x="13345" y="7471"/>
                  </a:cubicBezTo>
                  <a:lnTo>
                    <a:pt x="13345" y="0"/>
                  </a:lnTo>
                  <a:lnTo>
                    <a:pt x="8255" y="0"/>
                  </a:lnTo>
                  <a:lnTo>
                    <a:pt x="8255" y="7471"/>
                  </a:lnTo>
                  <a:cubicBezTo>
                    <a:pt x="5376" y="8343"/>
                    <a:pt x="963" y="10002"/>
                    <a:pt x="0" y="12210"/>
                  </a:cubicBezTo>
                  <a:cubicBezTo>
                    <a:pt x="6175" y="21600"/>
                    <a:pt x="17691" y="19961"/>
                    <a:pt x="21600" y="12210"/>
                  </a:cubicBezTo>
                  <a:close/>
                </a:path>
              </a:pathLst>
            </a:custGeom>
            <a:solidFill>
              <a:srgbClr val="FFF5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32"/>
            <p:cNvSpPr/>
            <p:nvPr/>
          </p:nvSpPr>
          <p:spPr>
            <a:xfrm>
              <a:off x="2526853" y="2991858"/>
              <a:ext cx="105998" cy="12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176"/>
                  </a:moveTo>
                  <a:cubicBezTo>
                    <a:pt x="19656" y="18902"/>
                    <a:pt x="11817" y="21600"/>
                    <a:pt x="6061" y="21600"/>
                  </a:cubicBezTo>
                  <a:cubicBezTo>
                    <a:pt x="3976" y="21600"/>
                    <a:pt x="1954" y="21305"/>
                    <a:pt x="0" y="20765"/>
                  </a:cubicBez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14176"/>
                    <a:pt x="21600" y="14176"/>
                  </a:cubicBezTo>
                  <a:close/>
                </a:path>
              </a:pathLst>
            </a:custGeom>
            <a:solidFill>
              <a:srgbClr val="F4D98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33"/>
            <p:cNvSpPr/>
            <p:nvPr/>
          </p:nvSpPr>
          <p:spPr>
            <a:xfrm>
              <a:off x="2409965" y="2703814"/>
              <a:ext cx="335781" cy="37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19079" y="8198"/>
                  </a:moveTo>
                  <a:cubicBezTo>
                    <a:pt x="18407" y="2959"/>
                    <a:pt x="14892" y="0"/>
                    <a:pt x="10623" y="0"/>
                  </a:cubicBezTo>
                  <a:cubicBezTo>
                    <a:pt x="6357" y="0"/>
                    <a:pt x="2843" y="2953"/>
                    <a:pt x="2168" y="8185"/>
                  </a:cubicBezTo>
                  <a:cubicBezTo>
                    <a:pt x="735" y="8451"/>
                    <a:pt x="-210" y="9907"/>
                    <a:pt x="40" y="11565"/>
                  </a:cubicBezTo>
                  <a:cubicBezTo>
                    <a:pt x="252" y="12981"/>
                    <a:pt x="1264" y="14085"/>
                    <a:pt x="2469" y="14379"/>
                  </a:cubicBezTo>
                  <a:cubicBezTo>
                    <a:pt x="3605" y="19455"/>
                    <a:pt x="6822" y="21600"/>
                    <a:pt x="10623" y="21600"/>
                  </a:cubicBezTo>
                  <a:cubicBezTo>
                    <a:pt x="14463" y="21600"/>
                    <a:pt x="17713" y="19649"/>
                    <a:pt x="18816" y="14355"/>
                  </a:cubicBezTo>
                  <a:cubicBezTo>
                    <a:pt x="19976" y="14024"/>
                    <a:pt x="20938" y="12942"/>
                    <a:pt x="21144" y="11565"/>
                  </a:cubicBezTo>
                  <a:cubicBezTo>
                    <a:pt x="21390" y="9931"/>
                    <a:pt x="20475" y="8495"/>
                    <a:pt x="19079" y="8198"/>
                  </a:cubicBezTo>
                  <a:close/>
                </a:path>
              </a:pathLst>
            </a:custGeom>
            <a:solidFill>
              <a:srgbClr val="FFF5B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34"/>
            <p:cNvSpPr/>
            <p:nvPr/>
          </p:nvSpPr>
          <p:spPr>
            <a:xfrm>
              <a:off x="2326474" y="3125443"/>
              <a:ext cx="499445" cy="256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12" y="0"/>
                  </a:moveTo>
                  <a:lnTo>
                    <a:pt x="10857" y="7524"/>
                  </a:lnTo>
                  <a:lnTo>
                    <a:pt x="7601" y="0"/>
                  </a:lnTo>
                  <a:cubicBezTo>
                    <a:pt x="5080" y="1398"/>
                    <a:pt x="1893" y="3447"/>
                    <a:pt x="1129" y="6376"/>
                  </a:cubicBezTo>
                  <a:cubicBezTo>
                    <a:pt x="668" y="8738"/>
                    <a:pt x="292" y="11574"/>
                    <a:pt x="0" y="14201"/>
                  </a:cubicBezTo>
                  <a:cubicBezTo>
                    <a:pt x="2983" y="18821"/>
                    <a:pt x="6751" y="21600"/>
                    <a:pt x="10857" y="21600"/>
                  </a:cubicBezTo>
                  <a:cubicBezTo>
                    <a:pt x="14912" y="21600"/>
                    <a:pt x="18634" y="18883"/>
                    <a:pt x="21600" y="14366"/>
                  </a:cubicBezTo>
                  <a:cubicBezTo>
                    <a:pt x="21295" y="11788"/>
                    <a:pt x="20941" y="8939"/>
                    <a:pt x="20585" y="6376"/>
                  </a:cubicBezTo>
                  <a:cubicBezTo>
                    <a:pt x="19820" y="3447"/>
                    <a:pt x="16633" y="1398"/>
                    <a:pt x="14112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35"/>
            <p:cNvSpPr/>
            <p:nvPr/>
          </p:nvSpPr>
          <p:spPr>
            <a:xfrm>
              <a:off x="2426663" y="2699639"/>
              <a:ext cx="293982" cy="23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5" h="18798" extrusionOk="0">
                  <a:moveTo>
                    <a:pt x="17896" y="5045"/>
                  </a:moveTo>
                  <a:cubicBezTo>
                    <a:pt x="16663" y="2552"/>
                    <a:pt x="11373" y="-2802"/>
                    <a:pt x="4559" y="1814"/>
                  </a:cubicBezTo>
                  <a:cubicBezTo>
                    <a:pt x="-2182" y="2552"/>
                    <a:pt x="-7" y="13537"/>
                    <a:pt x="2022" y="17322"/>
                  </a:cubicBezTo>
                  <a:cubicBezTo>
                    <a:pt x="2437" y="11107"/>
                    <a:pt x="3993" y="7159"/>
                    <a:pt x="4850" y="5395"/>
                  </a:cubicBezTo>
                  <a:cubicBezTo>
                    <a:pt x="6032" y="10581"/>
                    <a:pt x="9995" y="15568"/>
                    <a:pt x="9995" y="15568"/>
                  </a:cubicBezTo>
                  <a:cubicBezTo>
                    <a:pt x="9995" y="15568"/>
                    <a:pt x="10068" y="13167"/>
                    <a:pt x="9995" y="10490"/>
                  </a:cubicBezTo>
                  <a:cubicBezTo>
                    <a:pt x="10721" y="13444"/>
                    <a:pt x="16881" y="18798"/>
                    <a:pt x="16881" y="18798"/>
                  </a:cubicBezTo>
                  <a:cubicBezTo>
                    <a:pt x="19418" y="14460"/>
                    <a:pt x="19128" y="7538"/>
                    <a:pt x="17896" y="5045"/>
                  </a:cubicBezTo>
                  <a:close/>
                </a:path>
              </a:pathLst>
            </a:custGeom>
            <a:solidFill>
              <a:srgbClr val="33302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36"/>
            <p:cNvSpPr/>
            <p:nvPr/>
          </p:nvSpPr>
          <p:spPr>
            <a:xfrm>
              <a:off x="2576946" y="3192237"/>
              <a:ext cx="20802" cy="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2216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Shape 37"/>
            <p:cNvSpPr/>
            <p:nvPr/>
          </p:nvSpPr>
          <p:spPr>
            <a:xfrm>
              <a:off x="2480932" y="3121270"/>
              <a:ext cx="97412" cy="10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0" y="4942"/>
                  </a:moveTo>
                  <a:cubicBezTo>
                    <a:pt x="616" y="11988"/>
                    <a:pt x="0" y="21600"/>
                    <a:pt x="0" y="21600"/>
                  </a:cubicBezTo>
                  <a:lnTo>
                    <a:pt x="13062" y="10800"/>
                  </a:lnTo>
                  <a:lnTo>
                    <a:pt x="21600" y="18030"/>
                  </a:lnTo>
                  <a:lnTo>
                    <a:pt x="7404" y="0"/>
                  </a:lnTo>
                  <a:cubicBezTo>
                    <a:pt x="7404" y="0"/>
                    <a:pt x="2777" y="454"/>
                    <a:pt x="1130" y="494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38"/>
            <p:cNvSpPr/>
            <p:nvPr/>
          </p:nvSpPr>
          <p:spPr>
            <a:xfrm>
              <a:off x="2576946" y="3121270"/>
              <a:ext cx="97421" cy="10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8" y="4942"/>
                  </a:moveTo>
                  <a:cubicBezTo>
                    <a:pt x="18821" y="454"/>
                    <a:pt x="14195" y="0"/>
                    <a:pt x="14195" y="0"/>
                  </a:cubicBezTo>
                  <a:lnTo>
                    <a:pt x="0" y="18030"/>
                  </a:lnTo>
                  <a:lnTo>
                    <a:pt x="8538" y="10800"/>
                  </a:lnTo>
                  <a:lnTo>
                    <a:pt x="21600" y="21600"/>
                  </a:lnTo>
                  <a:cubicBezTo>
                    <a:pt x="21600" y="21600"/>
                    <a:pt x="20982" y="11988"/>
                    <a:pt x="20468" y="494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153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915816" y="2420888"/>
            <a:ext cx="3262432" cy="1070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問題與討論</a:t>
            </a:r>
            <a:endParaRPr lang="en-US" altLang="zh-TW" sz="48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277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/>
          <p:nvPr/>
        </p:nvSpPr>
        <p:spPr>
          <a:xfrm>
            <a:off x="251520" y="220933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prstClr val="white"/>
                </a:solidFill>
                <a:latin typeface="+mj-ea"/>
                <a:ea typeface="+mj-ea"/>
              </a:rPr>
              <a:t>問題與討論</a:t>
            </a:r>
            <a:endParaRPr lang="en-US" altLang="zh-TW" sz="36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738369280"/>
              </p:ext>
            </p:extLst>
          </p:nvPr>
        </p:nvGraphicFramePr>
        <p:xfrm>
          <a:off x="611560" y="1340768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7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55313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目錄</a:t>
            </a:r>
            <a:endParaRPr lang="en-US" altLang="zh-TW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304800" y="1554162"/>
            <a:ext cx="8379217" cy="374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一、消除對婦女一切形式歧視公約</a:t>
            </a:r>
            <a:endParaRPr lang="en-US" altLang="zh-TW" sz="3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36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      （</a:t>
            </a:r>
            <a:r>
              <a:rPr lang="en-US" altLang="zh-TW" sz="3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CEDAW</a:t>
            </a:r>
            <a:r>
              <a:rPr lang="zh-TW" altLang="en-US" sz="3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）介紹 </a:t>
            </a:r>
            <a:endParaRPr lang="en-US" altLang="zh-TW" sz="3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二、雲林縣環境保護志工性別比例</a:t>
            </a:r>
            <a:r>
              <a:rPr lang="zh-TW" altLang="en-US" sz="36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現況</a:t>
            </a:r>
            <a:endParaRPr lang="en-US" altLang="zh-TW" sz="3600" b="1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三、問題與討論</a:t>
            </a:r>
            <a:endParaRPr lang="en-US" altLang="zh-TW" sz="36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346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 txBox="1">
            <a:spLocks noGrp="1"/>
          </p:cNvSpPr>
          <p:nvPr>
            <p:ph idx="1"/>
          </p:nvPr>
        </p:nvSpPr>
        <p:spPr>
          <a:xfrm>
            <a:off x="147609" y="1554162"/>
            <a:ext cx="9001182" cy="3514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一、消除對婦女一切形式歧視公約</a:t>
            </a:r>
            <a:endParaRPr lang="en-US" altLang="zh-TW" sz="44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44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（</a:t>
            </a:r>
            <a:r>
              <a:rPr lang="en-US" altLang="zh-TW" sz="44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CEDAW</a:t>
            </a:r>
            <a:r>
              <a:rPr lang="zh-TW" altLang="en-US" sz="44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）介紹 </a:t>
            </a:r>
            <a:endParaRPr lang="en-US" altLang="zh-TW" sz="44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TW" sz="48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28591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752" y="55465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（一）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</a:rPr>
              <a:t>CEDAW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1582340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緣起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◎第二次世界大戰後，倡導世界各國和平共處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◎聯合國主席愛蓮娜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‧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羅斯福起草</a:t>
            </a: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世界人權宣言</a:t>
            </a: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1948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年正式被聯合國採用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－世界第一份人權文件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◎落實理念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1968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年在德黑蘭舉辦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世界人權會議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－通過「消除所有對婦女歧視宣言」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－建構完整人權（含對婦女相關權益倡導）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－逐漸確立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人權為普世價值</a:t>
            </a:r>
          </a:p>
        </p:txBody>
      </p:sp>
    </p:spTree>
    <p:extLst>
      <p:ext uri="{BB962C8B-B14F-4D97-AF65-F5344CB8AC3E}">
        <p14:creationId xmlns:p14="http://schemas.microsoft.com/office/powerpoint/2010/main" val="309963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（一）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</a:rPr>
              <a:t>CEDAW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971600" y="1028343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CEDAW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具體內容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◎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前言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：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念及婦女對家庭的福利和社會的發展所作出的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巨大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貢獻至今沒有充分受到公認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，又念及母性的社會意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義以及父母在家庭中和在養育子女方面所起的作用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，並理解到婦女不應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因生育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而受到歧視，因為養育</a:t>
            </a: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子女是男女和整個社會的共同責任，認識到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為了實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現男女完全平等需要同時改變男子和婦女在社會上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和家庭中的傳統任務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，決心執行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消除對婦女歧視</a:t>
            </a:r>
          </a:p>
          <a:p>
            <a:r>
              <a:rPr lang="zh-TW" altLang="en-US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宣言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內載的各項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原則。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 descr="C:\Users\PETC\AppData\Local\Microsoft\Windows\INetCache\IE\E7LRCKBU\pexels-photo-13012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16" y="4581128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0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（一）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</a:rPr>
              <a:t>CEDAW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1196752"/>
            <a:ext cx="81369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/>
              <a:t>（一）</a:t>
            </a:r>
            <a:r>
              <a:rPr lang="zh-TW" altLang="en-US" sz="3200" b="1" dirty="0" smtClean="0"/>
              <a:t>概述</a:t>
            </a:r>
            <a:endParaRPr lang="en-US" altLang="zh-TW" sz="3200" b="1" dirty="0" smtClean="0"/>
          </a:p>
          <a:p>
            <a:r>
              <a:rPr lang="zh-TW" altLang="en-US" sz="2800" dirty="0" smtClean="0"/>
              <a:t> </a:t>
            </a:r>
            <a:r>
              <a:rPr lang="en-US" altLang="zh-TW" sz="3200" dirty="0"/>
              <a:t>2.</a:t>
            </a:r>
            <a:r>
              <a:rPr lang="zh-TW" altLang="en-US" sz="3200" dirty="0"/>
              <a:t>宗旨與主要精神 </a:t>
            </a:r>
            <a:endParaRPr lang="en-US" altLang="zh-TW" sz="2800" dirty="0" smtClean="0"/>
          </a:p>
          <a:p>
            <a:r>
              <a:rPr lang="zh-TW" altLang="en-US" sz="2800" dirty="0" smtClean="0">
                <a:solidFill>
                  <a:srgbClr val="FF0000"/>
                </a:solidFill>
              </a:rPr>
              <a:t>◎</a:t>
            </a:r>
            <a:r>
              <a:rPr lang="zh-TW" altLang="en-US" sz="2800" dirty="0">
                <a:solidFill>
                  <a:srgbClr val="FF0000"/>
                </a:solidFill>
              </a:rPr>
              <a:t>主要精神</a:t>
            </a:r>
            <a:r>
              <a:rPr lang="zh-TW" altLang="en-US" sz="2800" dirty="0"/>
              <a:t>： </a:t>
            </a:r>
            <a:r>
              <a:rPr lang="en-US" altLang="zh-TW" sz="2800" dirty="0"/>
              <a:t>A.</a:t>
            </a:r>
            <a:r>
              <a:rPr lang="zh-TW" altLang="en-US" sz="2800" dirty="0"/>
              <a:t>讓女性享有完整</a:t>
            </a:r>
            <a:r>
              <a:rPr lang="zh-TW" altLang="en-US" sz="2800" dirty="0" smtClean="0"/>
              <a:t>人權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 </a:t>
            </a:r>
            <a:r>
              <a:rPr lang="zh-TW" altLang="en-US" sz="2800" b="1" dirty="0"/>
              <a:t>第</a:t>
            </a:r>
            <a:r>
              <a:rPr lang="en-US" altLang="zh-TW" sz="2800" b="1" dirty="0"/>
              <a:t>3</a:t>
            </a:r>
            <a:r>
              <a:rPr lang="zh-TW" altLang="en-US" sz="2800" b="1" dirty="0"/>
              <a:t>條：</a:t>
            </a:r>
            <a:r>
              <a:rPr lang="zh-TW" altLang="en-US" sz="2800" dirty="0"/>
              <a:t> 締約各國應承擔在所有領域，特別是在政治、 社會、經濟、文化領域，採取一切適當措施， 包括制定</a:t>
            </a:r>
            <a:r>
              <a:rPr lang="zh-TW" altLang="en-US" sz="2800" dirty="0" smtClean="0"/>
              <a:t>法律、保證</a:t>
            </a:r>
            <a:r>
              <a:rPr lang="zh-TW" altLang="en-US" sz="2800" dirty="0"/>
              <a:t>婦女得到充分發展和進步</a:t>
            </a:r>
          </a:p>
          <a:p>
            <a:r>
              <a:rPr lang="zh-TW" altLang="en-US" sz="2800" dirty="0"/>
              <a:t>，以確保婦女在與男子平等的基礎上，行使和</a:t>
            </a:r>
          </a:p>
          <a:p>
            <a:r>
              <a:rPr lang="zh-TW" altLang="en-US" sz="2800" dirty="0"/>
              <a:t>享有人權和基本自由</a:t>
            </a:r>
            <a:r>
              <a:rPr lang="zh-TW" altLang="en-US" sz="2800" dirty="0" smtClean="0"/>
              <a:t>。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732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（一）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</a:rPr>
              <a:t>CEDAW</a:t>
            </a:r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概述</a:t>
            </a:r>
          </a:p>
        </p:txBody>
      </p:sp>
      <p:sp>
        <p:nvSpPr>
          <p:cNvPr id="4" name="矩形 3"/>
          <p:cNvSpPr/>
          <p:nvPr/>
        </p:nvSpPr>
        <p:spPr>
          <a:xfrm>
            <a:off x="755576" y="1124744"/>
            <a:ext cx="74168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（二）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CEDAW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具體內容</a:t>
            </a:r>
          </a:p>
          <a:p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條文</a:t>
            </a: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◎第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條（性別刻板印象和偏見）：</a:t>
            </a:r>
          </a:p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締約各國應採取一切適當措施：</a:t>
            </a:r>
          </a:p>
          <a:p>
            <a:pPr marL="514350" indent="-514350">
              <a:buAutoNum type="alphaLcParenBoth"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改變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男女的社會和文化行為模式，以消除基於性別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而分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尊卑觀念或基於男女任務定型所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產性的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偏見、習俗和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一切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其他做法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；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(b)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保證家庭教育應包括正確了解母性的社會功能和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確認教養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子女是父母的共同責任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，當然在任何情況下都應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首先考慮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子女的利益。</a:t>
            </a:r>
          </a:p>
        </p:txBody>
      </p:sp>
    </p:spTree>
    <p:extLst>
      <p:ext uri="{BB962C8B-B14F-4D97-AF65-F5344CB8AC3E}">
        <p14:creationId xmlns:p14="http://schemas.microsoft.com/office/powerpoint/2010/main" val="363719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9632" y="2204864"/>
            <a:ext cx="69557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二、雲林縣環境保護志</a:t>
            </a:r>
            <a:r>
              <a:rPr lang="zh-TW" altLang="en-US" sz="48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工</a:t>
            </a:r>
            <a:endParaRPr lang="en-US" altLang="zh-TW" sz="4800" b="1" dirty="0" smtClean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性別比例現況</a:t>
            </a:r>
            <a:endParaRPr lang="en-US" altLang="zh-TW" sz="4800" b="1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755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304332F-A551-416B-8A3E-676A093D53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752" y="55465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tx1"/>
                </a:solidFill>
                <a:latin typeface="+mj-ea"/>
                <a:ea typeface="+mj-ea"/>
              </a:rPr>
              <a:t>雲林縣環境保護志</a:t>
            </a:r>
            <a:r>
              <a:rPr lang="zh-TW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工性別比例現況</a:t>
            </a:r>
            <a:endParaRPr lang="zh-TW" altLang="en-US" sz="36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39188" y="1296508"/>
            <a:ext cx="1795376" cy="567059"/>
            <a:chOff x="827584" y="1124744"/>
            <a:chExt cx="2376264" cy="567059"/>
          </a:xfrm>
        </p:grpSpPr>
        <p:sp>
          <p:nvSpPr>
            <p:cNvPr id="5" name="圓角矩形 4"/>
            <p:cNvSpPr/>
            <p:nvPr/>
          </p:nvSpPr>
          <p:spPr>
            <a:xfrm>
              <a:off x="827584" y="1124744"/>
              <a:ext cx="2376264" cy="5670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FB420C6-9BBD-41FE-9A2F-F1058B183163}"/>
                </a:ext>
              </a:extLst>
            </p:cNvPr>
            <p:cNvSpPr/>
            <p:nvPr/>
          </p:nvSpPr>
          <p:spPr>
            <a:xfrm>
              <a:off x="827584" y="1150296"/>
              <a:ext cx="23762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環保志工</a:t>
              </a:r>
              <a:endPara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FFB420C6-9BBD-41FE-9A2F-F1058B183163}"/>
              </a:ext>
            </a:extLst>
          </p:cNvPr>
          <p:cNvSpPr/>
          <p:nvPr/>
        </p:nvSpPr>
        <p:spPr>
          <a:xfrm>
            <a:off x="331212" y="1903903"/>
            <a:ext cx="8553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solidFill>
                  <a:srgbClr val="68727E"/>
                </a:solidFill>
                <a:latin typeface="+mn-ea"/>
              </a:rPr>
              <a:t>1.</a:t>
            </a:r>
            <a:r>
              <a:rPr lang="zh-TW" altLang="en-US" sz="2000" b="1" dirty="0">
                <a:solidFill>
                  <a:srgbClr val="68727E"/>
                </a:solidFill>
                <a:latin typeface="+mn-ea"/>
              </a:rPr>
              <a:t> 主要負責社區認養區域、協助大型活動環境清潔維護。</a:t>
            </a:r>
            <a:endParaRPr lang="en-US" altLang="zh-TW" sz="2000" b="1" dirty="0">
              <a:solidFill>
                <a:srgbClr val="68727E"/>
              </a:solidFill>
              <a:latin typeface="+mn-ea"/>
            </a:endParaRPr>
          </a:p>
          <a:p>
            <a:r>
              <a:rPr lang="en-US" altLang="zh-TW" sz="2000" b="1" dirty="0">
                <a:solidFill>
                  <a:srgbClr val="68727E"/>
                </a:solidFill>
                <a:latin typeface="+mn-ea"/>
              </a:rPr>
              <a:t>2.</a:t>
            </a:r>
            <a:r>
              <a:rPr lang="zh-TW" altLang="en-US" sz="2000" b="1" dirty="0">
                <a:solidFill>
                  <a:srgbClr val="68727E"/>
                </a:solidFill>
                <a:latin typeface="+mn-ea"/>
              </a:rPr>
              <a:t> 協助環保署、環保局相關環保政策宣導及推廣。</a:t>
            </a:r>
            <a:endParaRPr lang="en-US" altLang="zh-TW" sz="2000" b="1" dirty="0">
              <a:solidFill>
                <a:srgbClr val="68727E"/>
              </a:solidFill>
              <a:latin typeface="+mn-ea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-317135" y="2343489"/>
            <a:ext cx="6757975" cy="4464496"/>
            <a:chOff x="618582" y="919838"/>
            <a:chExt cx="8768015" cy="5641946"/>
          </a:xfrm>
        </p:grpSpPr>
        <p:pic>
          <p:nvPicPr>
            <p:cNvPr id="9" name="Picture 2" descr="C:\Users\admin\Desktop\map_ch(1).png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82" y="919838"/>
              <a:ext cx="8768015" cy="564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群組 9"/>
            <p:cNvGrpSpPr/>
            <p:nvPr/>
          </p:nvGrpSpPr>
          <p:grpSpPr>
            <a:xfrm>
              <a:off x="1624099" y="1328038"/>
              <a:ext cx="6537907" cy="4930248"/>
              <a:chOff x="776640" y="1179969"/>
              <a:chExt cx="6537907" cy="4930248"/>
            </a:xfrm>
          </p:grpSpPr>
          <p:sp>
            <p:nvSpPr>
              <p:cNvPr id="11" name="모서리가 둥근 직사각형 114"/>
              <p:cNvSpPr/>
              <p:nvPr/>
            </p:nvSpPr>
            <p:spPr>
              <a:xfrm>
                <a:off x="5928682" y="3088498"/>
                <a:ext cx="940253" cy="414756"/>
              </a:xfrm>
              <a:prstGeom prst="wedgeEllipseCallout">
                <a:avLst>
                  <a:gd name="adj1" fmla="val -55235"/>
                  <a:gd name="adj2" fmla="val -49627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48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모서리가 둥근 직사각형 114"/>
              <p:cNvSpPr/>
              <p:nvPr/>
            </p:nvSpPr>
            <p:spPr>
              <a:xfrm>
                <a:off x="6374294" y="4389582"/>
                <a:ext cx="940253" cy="414756"/>
              </a:xfrm>
              <a:prstGeom prst="wedgeEllipseCallout">
                <a:avLst>
                  <a:gd name="adj1" fmla="val -60784"/>
                  <a:gd name="adj2" fmla="val -2285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21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모서리가 둥근 직사각형 114"/>
              <p:cNvSpPr/>
              <p:nvPr/>
            </p:nvSpPr>
            <p:spPr>
              <a:xfrm>
                <a:off x="4721392" y="3901618"/>
                <a:ext cx="940253" cy="414756"/>
              </a:xfrm>
              <a:prstGeom prst="wedgeEllipseCallout">
                <a:avLst>
                  <a:gd name="adj1" fmla="val -35260"/>
                  <a:gd name="adj2" fmla="val -82019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20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모서리가 둥근 직사각형 114"/>
              <p:cNvSpPr/>
              <p:nvPr/>
            </p:nvSpPr>
            <p:spPr>
              <a:xfrm>
                <a:off x="4355237" y="3033266"/>
                <a:ext cx="940253" cy="414756"/>
              </a:xfrm>
              <a:prstGeom prst="wedgeEllipseCallout">
                <a:avLst>
                  <a:gd name="adj1" fmla="val -43028"/>
                  <a:gd name="adj2" fmla="val -57102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19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모서리가 둥근 직사각형 114"/>
              <p:cNvSpPr/>
              <p:nvPr/>
            </p:nvSpPr>
            <p:spPr>
              <a:xfrm>
                <a:off x="3192139" y="1179969"/>
                <a:ext cx="940253" cy="414756"/>
              </a:xfrm>
              <a:prstGeom prst="wedgeEllipseCallout">
                <a:avLst>
                  <a:gd name="adj1" fmla="val 9130"/>
                  <a:gd name="adj2" fmla="val 82433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19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모서리가 둥근 직사각형 114"/>
              <p:cNvSpPr/>
              <p:nvPr/>
            </p:nvSpPr>
            <p:spPr>
              <a:xfrm>
                <a:off x="2157435" y="1362541"/>
                <a:ext cx="940253" cy="414756"/>
              </a:xfrm>
              <a:prstGeom prst="wedgeEllipseCallout">
                <a:avLst>
                  <a:gd name="adj1" fmla="val 30216"/>
                  <a:gd name="adj2" fmla="val 127285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15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모서리가 둥근 직사각형 114"/>
              <p:cNvSpPr/>
              <p:nvPr/>
            </p:nvSpPr>
            <p:spPr>
              <a:xfrm>
                <a:off x="2387462" y="5067126"/>
                <a:ext cx="940253" cy="414756"/>
              </a:xfrm>
              <a:prstGeom prst="wedgeEllipseCallout">
                <a:avLst>
                  <a:gd name="adj1" fmla="val -28602"/>
                  <a:gd name="adj2" fmla="val -44644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14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모서리가 둥근 직사각형 114"/>
              <p:cNvSpPr/>
              <p:nvPr/>
            </p:nvSpPr>
            <p:spPr>
              <a:xfrm>
                <a:off x="3781139" y="4389581"/>
                <a:ext cx="940253" cy="414756"/>
              </a:xfrm>
              <a:prstGeom prst="wedgeEllipseCallout">
                <a:avLst>
                  <a:gd name="adj1" fmla="val -9735"/>
                  <a:gd name="adj2" fmla="val -84511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13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모서리가 둥근 직사각형 114"/>
              <p:cNvSpPr/>
              <p:nvPr/>
            </p:nvSpPr>
            <p:spPr>
              <a:xfrm>
                <a:off x="4301551" y="1365496"/>
                <a:ext cx="940253" cy="414756"/>
              </a:xfrm>
              <a:prstGeom prst="wedgeEllipseCallout">
                <a:avLst>
                  <a:gd name="adj1" fmla="val -23052"/>
                  <a:gd name="adj2" fmla="val 84925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11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모서리가 둥근 직사각형 114"/>
              <p:cNvSpPr/>
              <p:nvPr/>
            </p:nvSpPr>
            <p:spPr>
              <a:xfrm>
                <a:off x="3187461" y="2434457"/>
                <a:ext cx="805184" cy="308931"/>
              </a:xfrm>
              <a:prstGeom prst="wedgeEllipseCallout">
                <a:avLst>
                  <a:gd name="adj1" fmla="val -36384"/>
                  <a:gd name="adj2" fmla="val 283287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11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모서리가 둥근 직사각형 114"/>
              <p:cNvSpPr/>
              <p:nvPr/>
            </p:nvSpPr>
            <p:spPr>
              <a:xfrm>
                <a:off x="5264827" y="1519999"/>
                <a:ext cx="826637" cy="367030"/>
              </a:xfrm>
              <a:prstGeom prst="wedgeEllipseCallout">
                <a:avLst>
                  <a:gd name="adj1" fmla="val -25882"/>
                  <a:gd name="adj2" fmla="val 85026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10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모서리가 둥근 직사각형 114"/>
              <p:cNvSpPr/>
              <p:nvPr/>
            </p:nvSpPr>
            <p:spPr>
              <a:xfrm>
                <a:off x="6286437" y="1918862"/>
                <a:ext cx="431987" cy="414756"/>
              </a:xfrm>
              <a:prstGeom prst="wedgeEllipseCallout">
                <a:avLst>
                  <a:gd name="adj1" fmla="val -59481"/>
                  <a:gd name="adj2" fmla="val 64992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9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모서리가 둥근 직사각형 114"/>
              <p:cNvSpPr/>
              <p:nvPr/>
            </p:nvSpPr>
            <p:spPr>
              <a:xfrm>
                <a:off x="1331976" y="3138654"/>
                <a:ext cx="431987" cy="414756"/>
              </a:xfrm>
              <a:prstGeom prst="wedgeEllipseCallout">
                <a:avLst>
                  <a:gd name="adj1" fmla="val -6340"/>
                  <a:gd name="adj2" fmla="val -84511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7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모서리가 둥근 직사각형 114"/>
              <p:cNvSpPr/>
              <p:nvPr/>
            </p:nvSpPr>
            <p:spPr>
              <a:xfrm>
                <a:off x="2090420" y="2191119"/>
                <a:ext cx="431987" cy="414756"/>
              </a:xfrm>
              <a:prstGeom prst="wedgeEllipseCallout">
                <a:avLst>
                  <a:gd name="adj1" fmla="val -61896"/>
                  <a:gd name="adj2" fmla="val -49627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6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모서리가 둥근 직사각형 114"/>
              <p:cNvSpPr/>
              <p:nvPr/>
            </p:nvSpPr>
            <p:spPr>
              <a:xfrm>
                <a:off x="1511366" y="5695461"/>
                <a:ext cx="431987" cy="414756"/>
              </a:xfrm>
              <a:prstGeom prst="wedgeEllipseCallout">
                <a:avLst>
                  <a:gd name="adj1" fmla="val 32307"/>
                  <a:gd name="adj2" fmla="val -104445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5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모서리가 둥근 직사각형 114"/>
              <p:cNvSpPr/>
              <p:nvPr/>
            </p:nvSpPr>
            <p:spPr>
              <a:xfrm>
                <a:off x="1943953" y="3015650"/>
                <a:ext cx="431987" cy="414756"/>
              </a:xfrm>
              <a:prstGeom prst="wedgeEllipseCallout">
                <a:avLst/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4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모서리가 둥근 직사각형 114"/>
              <p:cNvSpPr/>
              <p:nvPr/>
            </p:nvSpPr>
            <p:spPr>
              <a:xfrm>
                <a:off x="776640" y="3694239"/>
                <a:ext cx="431987" cy="414756"/>
              </a:xfrm>
              <a:prstGeom prst="wedgeEllipseCallout">
                <a:avLst>
                  <a:gd name="adj1" fmla="val 102356"/>
                  <a:gd name="adj2" fmla="val 45058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4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모서리가 둥근 직사각형 114"/>
              <p:cNvSpPr/>
              <p:nvPr/>
            </p:nvSpPr>
            <p:spPr>
              <a:xfrm>
                <a:off x="929557" y="5274503"/>
                <a:ext cx="431987" cy="414756"/>
              </a:xfrm>
              <a:prstGeom prst="wedgeEllipseCallout">
                <a:avLst>
                  <a:gd name="adj1" fmla="val 906"/>
                  <a:gd name="adj2" fmla="val -96970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4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모서리가 둥근 직사각형 114"/>
              <p:cNvSpPr/>
              <p:nvPr/>
            </p:nvSpPr>
            <p:spPr>
              <a:xfrm>
                <a:off x="3055075" y="4242595"/>
                <a:ext cx="431987" cy="414756"/>
              </a:xfrm>
              <a:prstGeom prst="wedgeEllipseCallout">
                <a:avLst>
                  <a:gd name="adj1" fmla="val -61896"/>
                  <a:gd name="adj2" fmla="val -54611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3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모서리가 둥근 직사각형 114"/>
              <p:cNvSpPr/>
              <p:nvPr/>
            </p:nvSpPr>
            <p:spPr>
              <a:xfrm>
                <a:off x="2516560" y="3088498"/>
                <a:ext cx="431987" cy="414756"/>
              </a:xfrm>
              <a:prstGeom prst="wedgeEllipseCallout">
                <a:avLst>
                  <a:gd name="adj1" fmla="val 73370"/>
                  <a:gd name="adj2" fmla="val -37168"/>
                </a:avLst>
              </a:prstGeom>
              <a:solidFill>
                <a:srgbClr val="00B050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</a:rPr>
                  <a:t>1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07641"/>
            <a:ext cx="2811931" cy="1955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群組 31"/>
          <p:cNvGrpSpPr/>
          <p:nvPr/>
        </p:nvGrpSpPr>
        <p:grpSpPr>
          <a:xfrm>
            <a:off x="7520826" y="5254067"/>
            <a:ext cx="1062552" cy="1002324"/>
            <a:chOff x="7271793" y="601860"/>
            <a:chExt cx="1738945" cy="1640378"/>
          </a:xfrm>
        </p:grpSpPr>
        <p:sp>
          <p:nvSpPr>
            <p:cNvPr id="33" name="橢圓 32"/>
            <p:cNvSpPr/>
            <p:nvPr/>
          </p:nvSpPr>
          <p:spPr>
            <a:xfrm>
              <a:off x="7271793" y="601860"/>
              <a:ext cx="1640378" cy="16403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185A6DA2-C040-4EC4-A085-983A6C8E4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0575">
              <a:off x="7365201" y="611518"/>
              <a:ext cx="1645537" cy="1524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750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</TotalTime>
  <Words>1118</Words>
  <Application>Microsoft Office PowerPoint</Application>
  <PresentationFormat>如螢幕大小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0" baseType="lpstr">
      <vt:lpstr>돋움</vt:lpstr>
      <vt:lpstr>Gulim</vt:lpstr>
      <vt:lpstr>微軟正黑體</vt:lpstr>
      <vt:lpstr>新細明體</vt:lpstr>
      <vt:lpstr>標楷體</vt:lpstr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Wingdings 2</vt:lpstr>
      <vt:lpstr>旅程</vt:lpstr>
      <vt:lpstr>PowerPoint 簡報</vt:lpstr>
      <vt:lpstr>目錄</vt:lpstr>
      <vt:lpstr>PowerPoint 簡報</vt:lpstr>
      <vt:lpstr>（一）CEDAW概述</vt:lpstr>
      <vt:lpstr>（一）CEDAW概述</vt:lpstr>
      <vt:lpstr>（一）CEDAW概述</vt:lpstr>
      <vt:lpstr>（一）CEDAW概述</vt:lpstr>
      <vt:lpstr>PowerPoint 簡報</vt:lpstr>
      <vt:lpstr>雲林縣環境保護志工性別比例現況</vt:lpstr>
      <vt:lpstr>雲林縣環境保護志工性別比例現況</vt:lpstr>
      <vt:lpstr>雲林縣環境保護志工性別比例現況</vt:lpstr>
      <vt:lpstr>雲林縣環境保護志工性別比例現況</vt:lpstr>
      <vt:lpstr>雲林縣環境保護志工性別比例現況</vt:lpstr>
      <vt:lpstr>雲林縣環境保護志工性別比例現況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PETC</dc:creator>
  <cp:lastModifiedBy>黃騥恩</cp:lastModifiedBy>
  <cp:revision>2</cp:revision>
  <dcterms:created xsi:type="dcterms:W3CDTF">2021-12-23T07:15:05Z</dcterms:created>
  <dcterms:modified xsi:type="dcterms:W3CDTF">2021-12-28T07:35:27Z</dcterms:modified>
</cp:coreProperties>
</file>