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4" r:id="rId9"/>
    <p:sldId id="262" r:id="rId10"/>
    <p:sldId id="268" r:id="rId11"/>
    <p:sldId id="265" r:id="rId12"/>
    <p:sldId id="266" r:id="rId13"/>
    <p:sldId id="267" r:id="rId14"/>
    <p:sldId id="271" r:id="rId15"/>
    <p:sldId id="272" r:id="rId16"/>
    <p:sldId id="274" r:id="rId17"/>
    <p:sldId id="273" r:id="rId18"/>
    <p:sldId id="269" r:id="rId19"/>
    <p:sldId id="270" r:id="rId20"/>
    <p:sldId id="275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85" d="100"/>
          <a:sy n="85" d="100"/>
        </p:scale>
        <p:origin x="36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8282721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輔助字幕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11/1/2021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026894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輔助字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260311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輔助字幕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61373703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881756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77179085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007855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197965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887197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556130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800770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11/1/2021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377982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11/1/2021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890937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11/1/2021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072329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11/1/2021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109868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11/1/2021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768754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A2B21-3FCD-4721-B95C-427943F61125}" type="datetime1">
              <a:rPr lang="en-US" smtClean="0"/>
              <a:t>11/1/2021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071665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6FA2B21-3FCD-4721-B95C-427943F61125}" type="datetime1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68874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  <p:sldLayoutId id="2147483700" r:id="rId14"/>
    <p:sldLayoutId id="2147483701" r:id="rId15"/>
    <p:sldLayoutId id="2147483702" r:id="rId16"/>
    <p:sldLayoutId id="2147483703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在天上飛的氣球">
            <a:extLst>
              <a:ext uri="{FF2B5EF4-FFF2-40B4-BE49-F238E27FC236}">
                <a16:creationId xmlns:a16="http://schemas.microsoft.com/office/drawing/2014/main" id="{2A771A30-66AC-4F5E-9C30-741892D3C4A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6974"/>
          <a:stretch/>
        </p:blipFill>
        <p:spPr>
          <a:xfrm>
            <a:off x="20" y="-839"/>
            <a:ext cx="12191980" cy="6858000"/>
          </a:xfrm>
          <a:prstGeom prst="rect">
            <a:avLst/>
          </a:prstGeom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id="{EF72CEFF-36C1-429A-B3D0-EBF94E5271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4775" y="2091263"/>
            <a:ext cx="11456895" cy="1548408"/>
          </a:xfrm>
        </p:spPr>
        <p:txBody>
          <a:bodyPr>
            <a:normAutofit/>
          </a:bodyPr>
          <a:lstStyle/>
          <a:p>
            <a:r>
              <a:rPr lang="zh-TW" altLang="en-US" sz="6600" dirty="0">
                <a:solidFill>
                  <a:schemeClr val="accent3">
                    <a:lumMod val="50000"/>
                  </a:schemeClr>
                </a:solidFill>
              </a:rPr>
              <a:t>消除對婦女一切形式歧視 公約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B4F90D56-FF9B-4EA4-BDED-3CF982F310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71130" y="4682062"/>
            <a:ext cx="8652788" cy="457201"/>
          </a:xfrm>
        </p:spPr>
        <p:txBody>
          <a:bodyPr>
            <a:normAutofit/>
          </a:bodyPr>
          <a:lstStyle/>
          <a:p>
            <a:pPr algn="ctr"/>
            <a:r>
              <a:rPr lang="zh-TW" altLang="en-US" dirty="0"/>
              <a:t>（</a:t>
            </a:r>
            <a:r>
              <a:rPr lang="en-US" altLang="zh-TW" dirty="0"/>
              <a:t>CEDAW</a:t>
            </a:r>
            <a:r>
              <a:rPr lang="zh-TW" altLang="en-US" dirty="0"/>
              <a:t>訓練教材）</a:t>
            </a:r>
          </a:p>
        </p:txBody>
      </p:sp>
    </p:spTree>
    <p:extLst>
      <p:ext uri="{BB962C8B-B14F-4D97-AF65-F5344CB8AC3E}">
        <p14:creationId xmlns:p14="http://schemas.microsoft.com/office/powerpoint/2010/main" val="30092624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9D229BD-DCD1-4E38-AE5F-DEC51BDDAB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1" y="4487332"/>
            <a:ext cx="9965860" cy="1507067"/>
          </a:xfrm>
        </p:spPr>
        <p:txBody>
          <a:bodyPr>
            <a:normAutofit fontScale="90000"/>
          </a:bodyPr>
          <a:lstStyle/>
          <a:p>
            <a:r>
              <a:rPr lang="zh-TW" altLang="en-US" sz="8000" dirty="0"/>
              <a:t>本場相關</a:t>
            </a:r>
            <a:r>
              <a:rPr lang="en-US" altLang="zh-TW" sz="8000" dirty="0"/>
              <a:t>-</a:t>
            </a:r>
            <a:r>
              <a:rPr lang="zh-TW" altLang="en-US" sz="8000" dirty="0"/>
              <a:t>性別友善廁所</a:t>
            </a:r>
            <a:br>
              <a:rPr lang="zh-TW" altLang="en-US" dirty="0"/>
            </a:b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3B158A0-C628-4A61-AFEE-9A03B6DF11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800"/>
            <a:ext cx="8809412" cy="3615267"/>
          </a:xfrm>
        </p:spPr>
        <p:txBody>
          <a:bodyPr/>
          <a:lstStyle/>
          <a:p>
            <a:r>
              <a:rPr lang="zh-TW" altLang="en-US" dirty="0"/>
              <a:t>臺灣男性平均小便時間</a:t>
            </a:r>
            <a:r>
              <a:rPr lang="en-US" altLang="zh-TW" dirty="0"/>
              <a:t>34-35</a:t>
            </a:r>
            <a:r>
              <a:rPr lang="zh-TW" altLang="en-US" dirty="0"/>
              <a:t>秒，女性</a:t>
            </a:r>
            <a:r>
              <a:rPr lang="en-US" altLang="zh-TW" dirty="0"/>
              <a:t>70-72</a:t>
            </a:r>
            <a:r>
              <a:rPr lang="zh-TW" altLang="en-US" dirty="0"/>
              <a:t>秒，臺灣男女上廁所時間為</a:t>
            </a:r>
            <a:r>
              <a:rPr lang="en-US" altLang="zh-TW" dirty="0"/>
              <a:t>1</a:t>
            </a:r>
            <a:r>
              <a:rPr lang="zh-TW" altLang="en-US" dirty="0"/>
              <a:t>：</a:t>
            </a:r>
            <a:r>
              <a:rPr lang="en-US" altLang="zh-TW" dirty="0"/>
              <a:t>2</a:t>
            </a:r>
            <a:r>
              <a:rPr lang="zh-TW" altLang="en-US" dirty="0"/>
              <a:t>。</a:t>
            </a:r>
            <a:endParaRPr lang="en-US" altLang="zh-TW" dirty="0"/>
          </a:p>
          <a:p>
            <a:r>
              <a:rPr lang="zh-TW" altLang="en-US" dirty="0"/>
              <a:t> 建築技術規則建築設備編第三十七條規定，衛生設 備屬分散使用類型者（如辦公廳、工廠、宿舍等）， 男女大便器數比例至少為</a:t>
            </a:r>
            <a:r>
              <a:rPr lang="en-US" altLang="zh-TW" dirty="0"/>
              <a:t>1</a:t>
            </a:r>
            <a:r>
              <a:rPr lang="zh-TW" altLang="en-US" dirty="0"/>
              <a:t>：</a:t>
            </a:r>
            <a:r>
              <a:rPr lang="en-US" altLang="zh-TW" dirty="0"/>
              <a:t>3</a:t>
            </a:r>
            <a:r>
              <a:rPr lang="zh-TW" altLang="en-US" dirty="0"/>
              <a:t>；屬同時使用類型者 （如學校、電影院、車站等），其男女大便器數比 例為</a:t>
            </a:r>
            <a:r>
              <a:rPr lang="en-US" altLang="zh-TW" dirty="0"/>
              <a:t>1</a:t>
            </a:r>
            <a:r>
              <a:rPr lang="zh-TW" altLang="en-US" dirty="0"/>
              <a:t>：</a:t>
            </a:r>
            <a:r>
              <a:rPr lang="en-US" altLang="zh-TW" dirty="0"/>
              <a:t>5</a:t>
            </a:r>
            <a:r>
              <a:rPr lang="zh-TW" altLang="en-US" dirty="0"/>
              <a:t>。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580650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D2D158C-26A2-4839-92FA-B98CF3C29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1" y="4487332"/>
            <a:ext cx="9436941" cy="1507067"/>
          </a:xfrm>
        </p:spPr>
        <p:txBody>
          <a:bodyPr>
            <a:noAutofit/>
          </a:bodyPr>
          <a:lstStyle/>
          <a:p>
            <a:r>
              <a:rPr lang="zh-TW" altLang="en-US" sz="8000" dirty="0"/>
              <a:t>直接歧視與間接歧視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EB2D144-E385-47D0-98EE-E700ACB5B1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直接歧視（</a:t>
            </a:r>
            <a:r>
              <a:rPr lang="en-US" altLang="zh-TW" dirty="0"/>
              <a:t>Direct discrimination</a:t>
            </a:r>
            <a:r>
              <a:rPr lang="zh-TW" altLang="en-US" dirty="0"/>
              <a:t>） 包括明顯（</a:t>
            </a:r>
            <a:r>
              <a:rPr lang="en-US" altLang="zh-TW" dirty="0"/>
              <a:t>explicitly</a:t>
            </a:r>
            <a:r>
              <a:rPr lang="zh-TW" altLang="en-US" dirty="0"/>
              <a:t>）以性或性別差異為由所實施的 差別待遇。</a:t>
            </a:r>
            <a:endParaRPr lang="en-US" altLang="zh-TW" dirty="0"/>
          </a:p>
          <a:p>
            <a:r>
              <a:rPr lang="en-US" altLang="zh-TW" dirty="0"/>
              <a:t>CEDAW</a:t>
            </a:r>
            <a:r>
              <a:rPr lang="zh-TW" altLang="en-US" dirty="0"/>
              <a:t>第</a:t>
            </a:r>
            <a:r>
              <a:rPr lang="en-US" altLang="zh-TW" dirty="0"/>
              <a:t>1</a:t>
            </a:r>
            <a:r>
              <a:rPr lang="zh-TW" altLang="en-US" dirty="0"/>
              <a:t>條：在本公約中，「對婦女的歧視」一詞 指基於性別而作的任何區別、排斥或限制，其影響或其 目的均足以妨礙或否認婦女不論已婚未婚在男女平等的 基礎上認識、享有或行使在政治、經濟、社會、文化、 公民或任何其他方面的人權和基本自由。</a:t>
            </a:r>
          </a:p>
        </p:txBody>
      </p:sp>
    </p:spTree>
    <p:extLst>
      <p:ext uri="{BB962C8B-B14F-4D97-AF65-F5344CB8AC3E}">
        <p14:creationId xmlns:p14="http://schemas.microsoft.com/office/powerpoint/2010/main" val="41706076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4022629-384D-4F34-B5F7-A9B505C15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8000" dirty="0"/>
              <a:t>適用法規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ACE26F8-986A-4C78-B0D5-C9264F9417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CEDAW</a:t>
            </a:r>
            <a:r>
              <a:rPr lang="zh-TW" altLang="en-US" dirty="0"/>
              <a:t>條文 </a:t>
            </a:r>
            <a:r>
              <a:rPr lang="en-US" altLang="zh-TW" dirty="0"/>
              <a:t>• </a:t>
            </a:r>
            <a:r>
              <a:rPr lang="zh-TW" altLang="en-US" dirty="0"/>
              <a:t>第</a:t>
            </a:r>
            <a:r>
              <a:rPr lang="en-US" altLang="zh-TW" dirty="0"/>
              <a:t>1</a:t>
            </a:r>
            <a:r>
              <a:rPr lang="zh-TW" altLang="en-US" dirty="0"/>
              <a:t>條、第</a:t>
            </a:r>
            <a:r>
              <a:rPr lang="en-US" altLang="zh-TW" dirty="0"/>
              <a:t>2</a:t>
            </a:r>
            <a:r>
              <a:rPr lang="zh-TW" altLang="en-US" dirty="0"/>
              <a:t>條、第</a:t>
            </a:r>
            <a:r>
              <a:rPr lang="en-US" altLang="zh-TW" dirty="0"/>
              <a:t>3</a:t>
            </a:r>
            <a:r>
              <a:rPr lang="zh-TW" altLang="en-US" dirty="0"/>
              <a:t>條、施行法第</a:t>
            </a:r>
            <a:r>
              <a:rPr lang="en-US" altLang="zh-TW" dirty="0"/>
              <a:t>5</a:t>
            </a:r>
            <a:r>
              <a:rPr lang="zh-TW" altLang="en-US" dirty="0"/>
              <a:t>條 </a:t>
            </a:r>
            <a:endParaRPr lang="en-US" altLang="zh-TW" dirty="0"/>
          </a:p>
          <a:p>
            <a:r>
              <a:rPr lang="zh-TW" altLang="en-US" dirty="0"/>
              <a:t>一般性建議 </a:t>
            </a:r>
            <a:r>
              <a:rPr lang="en-US" altLang="zh-TW" dirty="0"/>
              <a:t>• </a:t>
            </a:r>
            <a:r>
              <a:rPr lang="zh-TW" altLang="en-US" dirty="0"/>
              <a:t>第</a:t>
            </a:r>
            <a:r>
              <a:rPr lang="en-US" altLang="zh-TW" dirty="0"/>
              <a:t>28</a:t>
            </a:r>
            <a:r>
              <a:rPr lang="zh-TW" altLang="en-US" dirty="0"/>
              <a:t>號一般性建議第</a:t>
            </a:r>
            <a:r>
              <a:rPr lang="en-US" altLang="zh-TW" dirty="0"/>
              <a:t>16</a:t>
            </a:r>
            <a:r>
              <a:rPr lang="zh-TW" altLang="en-US" dirty="0"/>
              <a:t>項</a:t>
            </a:r>
          </a:p>
        </p:txBody>
      </p:sp>
    </p:spTree>
    <p:extLst>
      <p:ext uri="{BB962C8B-B14F-4D97-AF65-F5344CB8AC3E}">
        <p14:creationId xmlns:p14="http://schemas.microsoft.com/office/powerpoint/2010/main" val="22380740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EF215A9-BD17-4E1A-83C5-C39FFB1250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CEDAW</a:t>
            </a:r>
            <a:r>
              <a:rPr lang="zh-TW" altLang="en-US" dirty="0"/>
              <a:t>條文 第一條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FE72131-1219-471D-A0E3-1709F24E0C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在本公約中，「對婦女的歧視」一詞指基於性別而作的 任何區別、排斥或限制，其影響或其目的均足以妨礙或 否認婦女不論已婚未婚在男女平等的基礎上認識、享有 或行使在政治、經濟、社會、文化、公民或任何其他方 面的人權和基本自由。</a:t>
            </a:r>
          </a:p>
        </p:txBody>
      </p:sp>
    </p:spTree>
    <p:extLst>
      <p:ext uri="{BB962C8B-B14F-4D97-AF65-F5344CB8AC3E}">
        <p14:creationId xmlns:p14="http://schemas.microsoft.com/office/powerpoint/2010/main" val="29265400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EF215A9-BD17-4E1A-83C5-C39FFB1250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CEDAW</a:t>
            </a:r>
            <a:r>
              <a:rPr lang="zh-TW" altLang="en-US" dirty="0"/>
              <a:t>條文 第二條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FE72131-1219-471D-A0E3-1709F24E0C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締約各國譴責對婦女一切形式的歧視，協議立即用 一切適當辦法，推行消除對婦女歧視的政策。為此 目的，承擔：</a:t>
            </a:r>
            <a:r>
              <a:rPr lang="en-US" altLang="zh-TW" dirty="0"/>
              <a:t>(e)</a:t>
            </a:r>
            <a:r>
              <a:rPr lang="zh-TW" altLang="en-US" dirty="0"/>
              <a:t>採取一切適當措施，消除任何個人、 組織或企業對婦女的歧視。</a:t>
            </a:r>
          </a:p>
        </p:txBody>
      </p:sp>
    </p:spTree>
    <p:extLst>
      <p:ext uri="{BB962C8B-B14F-4D97-AF65-F5344CB8AC3E}">
        <p14:creationId xmlns:p14="http://schemas.microsoft.com/office/powerpoint/2010/main" val="30484033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EF215A9-BD17-4E1A-83C5-C39FFB1250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CEDAW</a:t>
            </a:r>
            <a:r>
              <a:rPr lang="zh-TW" altLang="en-US" dirty="0"/>
              <a:t>條文 第三條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FE72131-1219-471D-A0E3-1709F24E0C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締約各國應承擔在所有領域，特別是在政治、社會、 經濟、文化領域，採取一切適當措施，包括制定法 律，保證婦女得到充分發展和進步，以確保婦女在 與男子平等的基礎上，行使和享有人權和基本自由。</a:t>
            </a:r>
          </a:p>
        </p:txBody>
      </p:sp>
    </p:spTree>
    <p:extLst>
      <p:ext uri="{BB962C8B-B14F-4D97-AF65-F5344CB8AC3E}">
        <p14:creationId xmlns:p14="http://schemas.microsoft.com/office/powerpoint/2010/main" val="4225156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EF215A9-BD17-4E1A-83C5-C39FFB1250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CEDAW</a:t>
            </a:r>
            <a:r>
              <a:rPr lang="zh-TW" altLang="en-US" dirty="0"/>
              <a:t>條文 第五條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FE72131-1219-471D-A0E3-1709F24E0C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各級政府機關應確實依現行法規規定之業務職掌，負責 籌劃、推動及執行公約規定事項，並實施考核；其涉及 不同機關業務職掌者，相互間應協調連繫辦理。政府應 與各國政府、國內外非政府組織及人權機構共同合作， 以保護及促進公約所保障各項性別人權之實現。</a:t>
            </a:r>
          </a:p>
        </p:txBody>
      </p:sp>
    </p:spTree>
    <p:extLst>
      <p:ext uri="{BB962C8B-B14F-4D97-AF65-F5344CB8AC3E}">
        <p14:creationId xmlns:p14="http://schemas.microsoft.com/office/powerpoint/2010/main" val="2066086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EA17D86-E227-40EA-B8C7-17027F8FD2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CEDAW</a:t>
            </a:r>
            <a:r>
              <a:rPr lang="zh-TW" altLang="en-US" dirty="0"/>
              <a:t>一般性建議</a:t>
            </a:r>
            <a:r>
              <a:rPr lang="en-US" altLang="zh-TW" dirty="0"/>
              <a:t>-</a:t>
            </a:r>
            <a:r>
              <a:rPr lang="zh-TW" altLang="en-US" dirty="0"/>
              <a:t>第</a:t>
            </a:r>
            <a:r>
              <a:rPr lang="en-US" altLang="zh-TW" dirty="0"/>
              <a:t>28</a:t>
            </a:r>
            <a:r>
              <a:rPr lang="zh-TW" altLang="en-US" dirty="0"/>
              <a:t>號一般性建議第</a:t>
            </a:r>
            <a:r>
              <a:rPr lang="en-US" altLang="zh-TW" dirty="0"/>
              <a:t>16</a:t>
            </a:r>
            <a:r>
              <a:rPr lang="zh-TW" altLang="en-US" dirty="0"/>
              <a:t>項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C9A772B-913F-4B02-9517-6789B58752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締約國有義務尊重、保護和實現婦女不受歧視的權利，確保婦女的發 展和進步，以改善其處境，實現法律、事實或實質的男女平等。締約 國應確保不對婦女實施直接或間接歧視。對婦女的直接歧視，包括明 顯以性或性別差異為由，實施區別待遇。對婦女的間接歧視，係指法 律、政策、方案或做法看似對男性和女性並無偏頗，但實際上造成歧 視婦女的效果。因為明顯中性的措施並未考慮原本存在的不平等狀況。 此外，因為不承認歧視的結構、歷史模式，以及男女之間不平等的權 力關係，可能使現有的不平等狀況因間接歧視更為惡化。</a:t>
            </a:r>
          </a:p>
        </p:txBody>
      </p:sp>
    </p:spTree>
    <p:extLst>
      <p:ext uri="{BB962C8B-B14F-4D97-AF65-F5344CB8AC3E}">
        <p14:creationId xmlns:p14="http://schemas.microsoft.com/office/powerpoint/2010/main" val="11127591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8D88EF3-9077-4200-B636-05D208C670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性別友善公廁定義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D1B6DCB-5D08-4DF4-90C0-E9ABF8E85B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性別友善公廁又稱 「 無性別廁所 （ </a:t>
            </a:r>
            <a:r>
              <a:rPr lang="en-US" altLang="zh-TW" dirty="0"/>
              <a:t>unisex restroom </a:t>
            </a:r>
            <a:r>
              <a:rPr lang="zh-TW" altLang="en-US" dirty="0"/>
              <a:t>） 」 、 「 中 性 廁 所 （ </a:t>
            </a:r>
            <a:r>
              <a:rPr lang="en-US" altLang="zh-TW" dirty="0"/>
              <a:t>gender neutral restroom</a:t>
            </a:r>
            <a:r>
              <a:rPr lang="zh-TW" altLang="en-US" dirty="0"/>
              <a:t>）」或「家庭廁所」，在使用上去性別化， 讓各種生理</a:t>
            </a:r>
            <a:r>
              <a:rPr lang="en-US" altLang="zh-TW" dirty="0"/>
              <a:t>/</a:t>
            </a:r>
            <a:r>
              <a:rPr lang="zh-TW" altLang="en-US" dirty="0"/>
              <a:t>心理性別、家庭及照顧者皆可安心使用 之公廁。</a:t>
            </a:r>
          </a:p>
        </p:txBody>
      </p:sp>
    </p:spTree>
    <p:extLst>
      <p:ext uri="{BB962C8B-B14F-4D97-AF65-F5344CB8AC3E}">
        <p14:creationId xmlns:p14="http://schemas.microsoft.com/office/powerpoint/2010/main" val="37738524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916B5CC-9AC8-48B4-A338-D689C9899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性別友善公廁設置目的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8145C63-D1CE-4736-9664-57DB8F5A2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提高公廁使用率，解決女廁常人滿為患的狀況。  提供非傳統性別認定者安心的如廁環境。  解決性別如廁障礙問題，如：親子不同性別、身障 人士需要家人協助者等。</a:t>
            </a:r>
          </a:p>
        </p:txBody>
      </p:sp>
    </p:spTree>
    <p:extLst>
      <p:ext uri="{BB962C8B-B14F-4D97-AF65-F5344CB8AC3E}">
        <p14:creationId xmlns:p14="http://schemas.microsoft.com/office/powerpoint/2010/main" val="3570774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47502C0-E933-405C-936C-C2D26B854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4487332"/>
            <a:ext cx="11310564" cy="1507067"/>
          </a:xfrm>
        </p:spPr>
        <p:txBody>
          <a:bodyPr>
            <a:normAutofit fontScale="90000"/>
          </a:bodyPr>
          <a:lstStyle/>
          <a:p>
            <a:r>
              <a:rPr lang="en-US" altLang="zh-TW" dirty="0"/>
              <a:t>《</a:t>
            </a:r>
            <a:r>
              <a:rPr lang="zh-TW" altLang="en-US" dirty="0"/>
              <a:t>消除對婦女一切形式歧視公約</a:t>
            </a:r>
            <a:r>
              <a:rPr lang="en-US" altLang="zh-TW" dirty="0"/>
              <a:t>》(</a:t>
            </a:r>
            <a:r>
              <a:rPr lang="zh-TW" altLang="en-US" dirty="0"/>
              <a:t>簡稱</a:t>
            </a:r>
            <a:r>
              <a:rPr lang="en-US" altLang="zh-TW" dirty="0"/>
              <a:t>CEDAW)</a:t>
            </a:r>
            <a:br>
              <a:rPr lang="en-US" altLang="zh-TW" dirty="0"/>
            </a:br>
            <a:r>
              <a:rPr lang="en-US" altLang="zh-TW" sz="2200" dirty="0"/>
              <a:t>(Convention on the Elimination of All Forms of Discrimination Against Women)</a:t>
            </a:r>
            <a:br>
              <a:rPr lang="en-US" altLang="zh-TW" sz="2200" dirty="0"/>
            </a:br>
            <a:endParaRPr lang="zh-TW" altLang="en-US" sz="2200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EDF780E-726E-4AC3-A2B2-B7B49269A8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3858" y="345142"/>
            <a:ext cx="11032659" cy="36152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/>
              <a:t>係聯合國人權公約之一，旨在消除性別歧視，積極促進性別平等，以落實</a:t>
            </a:r>
            <a:r>
              <a:rPr lang="en-US" altLang="zh-TW" dirty="0"/>
              <a:t>CEDAW</a:t>
            </a:r>
            <a:r>
              <a:rPr lang="zh-TW" altLang="en-US" dirty="0"/>
              <a:t>所列各項性別平等權利，特別是在政治、社會、經濟、就業、文化、教育、健康、法律、家庭、人身安全等領域。我國於</a:t>
            </a:r>
            <a:r>
              <a:rPr lang="en-US" altLang="zh-TW" dirty="0"/>
              <a:t>2011</a:t>
            </a:r>
            <a:r>
              <a:rPr lang="zh-TW" altLang="en-US" dirty="0"/>
              <a:t>年訂頒「消除對婦女一切形式歧視公約施行法」，並自</a:t>
            </a:r>
            <a:r>
              <a:rPr lang="en-US" altLang="zh-TW" dirty="0"/>
              <a:t>2012</a:t>
            </a:r>
            <a:r>
              <a:rPr lang="zh-TW" altLang="en-US" dirty="0"/>
              <a:t>年</a:t>
            </a:r>
            <a:r>
              <a:rPr lang="en-US" altLang="zh-TW" dirty="0"/>
              <a:t>1</a:t>
            </a:r>
            <a:r>
              <a:rPr lang="zh-TW" altLang="en-US" dirty="0"/>
              <a:t>月</a:t>
            </a:r>
            <a:r>
              <a:rPr lang="en-US" altLang="zh-TW" dirty="0"/>
              <a:t>1</a:t>
            </a:r>
            <a:r>
              <a:rPr lang="zh-TW" altLang="en-US" dirty="0"/>
              <a:t>日起施行。</a:t>
            </a:r>
          </a:p>
        </p:txBody>
      </p:sp>
    </p:spTree>
    <p:extLst>
      <p:ext uri="{BB962C8B-B14F-4D97-AF65-F5344CB8AC3E}">
        <p14:creationId xmlns:p14="http://schemas.microsoft.com/office/powerpoint/2010/main" val="29683130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A1E5A2A-D528-46B9-B108-88D6FCE67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案例說明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A878AFB-3C76-4063-B444-9F1318BE96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本場</a:t>
            </a:r>
            <a:r>
              <a:rPr lang="en-US" altLang="zh-TW" dirty="0"/>
              <a:t>110</a:t>
            </a:r>
            <a:r>
              <a:rPr lang="zh-TW" altLang="en-US" dirty="0"/>
              <a:t>年田徑場整修工程已經性別友善廁所列入工項之一，已設置完成</a:t>
            </a:r>
          </a:p>
        </p:txBody>
      </p:sp>
    </p:spTree>
    <p:extLst>
      <p:ext uri="{BB962C8B-B14F-4D97-AF65-F5344CB8AC3E}">
        <p14:creationId xmlns:p14="http://schemas.microsoft.com/office/powerpoint/2010/main" val="289568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21357BE-BF32-49D7-849D-6DC95831F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A022454-50D8-4D7C-9767-15EBB9B4F0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4800" dirty="0"/>
              <a:t>CEDAW</a:t>
            </a:r>
            <a:r>
              <a:rPr lang="zh-TW" altLang="en-US" sz="4800" dirty="0"/>
              <a:t>核心概念 </a:t>
            </a:r>
            <a:endParaRPr lang="en-US" altLang="zh-TW" sz="4800" dirty="0"/>
          </a:p>
          <a:p>
            <a:r>
              <a:rPr lang="en-US" altLang="zh-TW" sz="4800" dirty="0"/>
              <a:t>CEDAW</a:t>
            </a:r>
            <a:r>
              <a:rPr lang="zh-TW" altLang="en-US" sz="4800" dirty="0"/>
              <a:t>條文與一般性建議</a:t>
            </a:r>
          </a:p>
        </p:txBody>
      </p:sp>
    </p:spTree>
    <p:extLst>
      <p:ext uri="{BB962C8B-B14F-4D97-AF65-F5344CB8AC3E}">
        <p14:creationId xmlns:p14="http://schemas.microsoft.com/office/powerpoint/2010/main" val="17693842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95BCECA-6D96-4466-BC02-076BC8811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8000" dirty="0"/>
              <a:t>核心概念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F4E9E67-9535-4B4F-9FCB-7C8D4BE748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000" dirty="0">
                <a:solidFill>
                  <a:schemeClr val="accent3">
                    <a:lumMod val="50000"/>
                  </a:schemeClr>
                </a:solidFill>
              </a:rPr>
              <a:t>禁止歧視（不歧視 ） </a:t>
            </a:r>
            <a:endParaRPr lang="en-US" altLang="zh-TW" sz="2000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zh-TW" altLang="en-US" sz="2000" dirty="0">
                <a:solidFill>
                  <a:schemeClr val="accent3">
                    <a:lumMod val="50000"/>
                  </a:schemeClr>
                </a:solidFill>
              </a:rPr>
              <a:t>實質平等（形式平等 ） </a:t>
            </a:r>
            <a:endParaRPr lang="en-US" altLang="zh-TW" sz="2000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zh-TW" altLang="en-US" sz="2000" dirty="0">
                <a:solidFill>
                  <a:schemeClr val="accent3">
                    <a:lumMod val="50000"/>
                  </a:schemeClr>
                </a:solidFill>
              </a:rPr>
              <a:t>國家義務（個人義務 ） 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213435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39FF044-5C3B-4267-A634-D5577CB1B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8000" dirty="0"/>
              <a:t>禁止歧視</a:t>
            </a:r>
            <a:br>
              <a:rPr lang="zh-TW" altLang="en-US" dirty="0"/>
            </a:b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6D99655-8F2E-4539-859C-86411BF61D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sz="4000" dirty="0"/>
              <a:t>歧視包含：</a:t>
            </a:r>
            <a:r>
              <a:rPr lang="zh-TW" altLang="en-US" dirty="0"/>
              <a:t> </a:t>
            </a:r>
            <a:endParaRPr lang="en-US" altLang="zh-TW" dirty="0"/>
          </a:p>
          <a:p>
            <a:r>
              <a:rPr lang="zh-TW" altLang="en-US" dirty="0"/>
              <a:t>意識：有意的歧視與無意的歧視 </a:t>
            </a:r>
            <a:endParaRPr lang="en-US" altLang="zh-TW" dirty="0"/>
          </a:p>
          <a:p>
            <a:r>
              <a:rPr lang="zh-TW" altLang="en-US" dirty="0"/>
              <a:t>面向：法律上（</a:t>
            </a:r>
            <a:r>
              <a:rPr lang="en-US" altLang="zh-TW" dirty="0"/>
              <a:t>de jure</a:t>
            </a:r>
            <a:r>
              <a:rPr lang="zh-TW" altLang="en-US" dirty="0"/>
              <a:t>）之歧視與實際上（</a:t>
            </a:r>
            <a:r>
              <a:rPr lang="en-US" altLang="zh-TW" dirty="0"/>
              <a:t>de facto</a:t>
            </a:r>
            <a:r>
              <a:rPr lang="zh-TW" altLang="en-US" dirty="0"/>
              <a:t>）之歧視 </a:t>
            </a:r>
            <a:endParaRPr lang="en-US" altLang="zh-TW" dirty="0"/>
          </a:p>
          <a:p>
            <a:r>
              <a:rPr lang="zh-TW" altLang="en-US" dirty="0"/>
              <a:t>來源：政府行為和私人行為（非政府組織、機構、個人、企業等）</a:t>
            </a:r>
          </a:p>
        </p:txBody>
      </p:sp>
    </p:spTree>
    <p:extLst>
      <p:ext uri="{BB962C8B-B14F-4D97-AF65-F5344CB8AC3E}">
        <p14:creationId xmlns:p14="http://schemas.microsoft.com/office/powerpoint/2010/main" val="10913158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9A92CF9-763C-4E18-960C-BAFF65D63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8000" dirty="0"/>
              <a:t>實質平等原則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14D0B26-12CE-4EC1-827F-11E0F17238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zh-TW" altLang="en-US" dirty="0"/>
              <a:t>應加以辨識形式平等或保護主義平等，必要時需運用矯正式平等以達成實質平等。</a:t>
            </a:r>
            <a:endParaRPr lang="en-US" altLang="zh-TW" dirty="0"/>
          </a:p>
          <a:p>
            <a:pPr marL="0" indent="0" algn="ctr">
              <a:buNone/>
            </a:pPr>
            <a:r>
              <a:rPr lang="zh-TW" altLang="en-US" dirty="0"/>
              <a:t>實質平等內涵包括：</a:t>
            </a:r>
            <a:endParaRPr lang="en-US" altLang="zh-TW" dirty="0"/>
          </a:p>
          <a:p>
            <a:r>
              <a:rPr lang="zh-TW" altLang="en-US" dirty="0"/>
              <a:t>取得機會平等：女性與男性必須有平等獲得國家資源的機會，此可透過保障婦女權利資 源的法規架構、機制和政策來實現。 </a:t>
            </a:r>
            <a:endParaRPr lang="en-US" altLang="zh-TW" dirty="0"/>
          </a:p>
          <a:p>
            <a:r>
              <a:rPr lang="zh-TW" altLang="en-US" dirty="0"/>
              <a:t>結果的平等：國家必須確保權利能實際執行，國家有義務展現結果，而不僅是紙上談 兵。</a:t>
            </a:r>
            <a:endParaRPr lang="en-US" altLang="zh-TW" dirty="0"/>
          </a:p>
          <a:p>
            <a:r>
              <a:rPr lang="zh-TW" altLang="en-US" dirty="0"/>
              <a:t>機會的平等：女性與男性有相同的機會，但若女性沒有取得的管道僅提供機會是不夠 的。 </a:t>
            </a:r>
          </a:p>
        </p:txBody>
      </p:sp>
    </p:spTree>
    <p:extLst>
      <p:ext uri="{BB962C8B-B14F-4D97-AF65-F5344CB8AC3E}">
        <p14:creationId xmlns:p14="http://schemas.microsoft.com/office/powerpoint/2010/main" val="2585820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F2F134F-1E97-41AD-947C-1521EF86F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8000" dirty="0"/>
              <a:t>國家義務 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6E10A1F-B609-4534-8832-07035CC4E5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尊重義務：法規或政策必須沒有直接或間接歧視。 </a:t>
            </a:r>
            <a:endParaRPr lang="en-US" altLang="zh-TW" dirty="0"/>
          </a:p>
          <a:p>
            <a:r>
              <a:rPr lang="zh-TW" altLang="en-US" dirty="0"/>
              <a:t>保護義務：法律要防止違法行為，提供救濟。</a:t>
            </a:r>
            <a:endParaRPr lang="en-US" altLang="zh-TW" dirty="0"/>
          </a:p>
          <a:p>
            <a:r>
              <a:rPr lang="zh-TW" altLang="en-US" dirty="0"/>
              <a:t>實現義務：創造有利環境，以積極的政策和有效方案實現婦女權利，改善婦女的狀況。 </a:t>
            </a:r>
            <a:endParaRPr lang="en-US" altLang="zh-TW" dirty="0"/>
          </a:p>
          <a:p>
            <a:r>
              <a:rPr lang="zh-TW" altLang="en-US" dirty="0"/>
              <a:t>促進義務：宣導和提倡</a:t>
            </a:r>
            <a:r>
              <a:rPr lang="en-US" altLang="zh-TW" dirty="0"/>
              <a:t>CEDAW</a:t>
            </a:r>
            <a:r>
              <a:rPr lang="zh-TW" altLang="en-US" dirty="0"/>
              <a:t>之原則。</a:t>
            </a:r>
          </a:p>
        </p:txBody>
      </p:sp>
    </p:spTree>
    <p:extLst>
      <p:ext uri="{BB962C8B-B14F-4D97-AF65-F5344CB8AC3E}">
        <p14:creationId xmlns:p14="http://schemas.microsoft.com/office/powerpoint/2010/main" val="2123670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A083922-5606-45BA-A75A-07A01902BD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8000" dirty="0"/>
              <a:t>CEDAW</a:t>
            </a:r>
            <a:r>
              <a:rPr lang="zh-TW" altLang="en-US" sz="8000" dirty="0"/>
              <a:t>條文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F882606-11E2-40FE-83CC-826169A1DF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第</a:t>
            </a:r>
            <a:r>
              <a:rPr lang="en-US" altLang="zh-TW" dirty="0"/>
              <a:t>1-5</a:t>
            </a:r>
            <a:r>
              <a:rPr lang="zh-TW" altLang="en-US" dirty="0"/>
              <a:t>條：總論歧視之定義與國家應負之責任。</a:t>
            </a:r>
            <a:endParaRPr lang="en-US" altLang="zh-TW" dirty="0"/>
          </a:p>
          <a:p>
            <a:r>
              <a:rPr lang="zh-TW" altLang="en-US" dirty="0"/>
              <a:t>第</a:t>
            </a:r>
            <a:r>
              <a:rPr lang="en-US" altLang="zh-TW" dirty="0"/>
              <a:t>6-16</a:t>
            </a:r>
            <a:r>
              <a:rPr lang="zh-TW" altLang="en-US" dirty="0"/>
              <a:t>條：女性在各個領域應享之權利：參政、國際參與、 </a:t>
            </a:r>
          </a:p>
          <a:p>
            <a:r>
              <a:rPr lang="zh-TW" altLang="en-US" dirty="0"/>
              <a:t>                     國籍、教育、就業、健康、經濟、社會福利、</a:t>
            </a:r>
          </a:p>
          <a:p>
            <a:r>
              <a:rPr lang="zh-TW" altLang="en-US" dirty="0"/>
              <a:t>                     農村婦女、法律及婚姻。</a:t>
            </a:r>
            <a:endParaRPr lang="en-US" altLang="zh-TW" dirty="0"/>
          </a:p>
          <a:p>
            <a:r>
              <a:rPr lang="zh-TW" altLang="en-US" dirty="0"/>
              <a:t>第</a:t>
            </a:r>
            <a:r>
              <a:rPr lang="en-US" altLang="zh-TW" dirty="0"/>
              <a:t>17-30</a:t>
            </a:r>
            <a:r>
              <a:rPr lang="zh-TW" altLang="en-US" dirty="0"/>
              <a:t>條：明訂國家報告提交、審查過程及</a:t>
            </a:r>
            <a:r>
              <a:rPr lang="en-US" altLang="zh-TW" dirty="0"/>
              <a:t>CEDAW</a:t>
            </a:r>
            <a:r>
              <a:rPr lang="zh-TW" altLang="en-US" dirty="0"/>
              <a:t>委員</a:t>
            </a:r>
          </a:p>
          <a:p>
            <a:r>
              <a:rPr lang="zh-TW" altLang="en-US" dirty="0"/>
              <a:t>                       會組成與功能。</a:t>
            </a:r>
          </a:p>
        </p:txBody>
      </p:sp>
    </p:spTree>
    <p:extLst>
      <p:ext uri="{BB962C8B-B14F-4D97-AF65-F5344CB8AC3E}">
        <p14:creationId xmlns:p14="http://schemas.microsoft.com/office/powerpoint/2010/main" val="29668852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ED6CA98-7BB0-4D42-AD7E-9E9245B2D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1" y="4487332"/>
            <a:ext cx="9921035" cy="1507067"/>
          </a:xfrm>
        </p:spPr>
        <p:txBody>
          <a:bodyPr>
            <a:noAutofit/>
          </a:bodyPr>
          <a:lstStyle/>
          <a:p>
            <a:r>
              <a:rPr lang="en-US" altLang="zh-TW" sz="8000" dirty="0"/>
              <a:t>CEDAW</a:t>
            </a:r>
            <a:r>
              <a:rPr lang="zh-TW" altLang="en-US" sz="8000" dirty="0"/>
              <a:t>一般性建議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E1560AB-5AF3-4AE0-987C-C63DBCC94C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類似條文，用以擴大公約的範圍。對特定條文的解釋及</a:t>
            </a:r>
            <a:r>
              <a:rPr lang="en-US" altLang="zh-TW" dirty="0"/>
              <a:t>CEDAW</a:t>
            </a:r>
            <a:r>
              <a:rPr lang="zh-TW" altLang="en-US" dirty="0"/>
              <a:t>委員審查締約國報告時觀察到的問題，可擴大公約範圍，使</a:t>
            </a:r>
            <a:r>
              <a:rPr lang="en-US" altLang="zh-TW" dirty="0"/>
              <a:t>CEDAW</a:t>
            </a:r>
            <a:r>
              <a:rPr lang="zh-TW" altLang="en-US" dirty="0"/>
              <a:t>內涵可與時俱進。目前已頒訂了</a:t>
            </a:r>
            <a:r>
              <a:rPr lang="en-US" altLang="zh-TW" dirty="0"/>
              <a:t>37</a:t>
            </a:r>
            <a:r>
              <a:rPr lang="zh-TW" altLang="en-US" dirty="0"/>
              <a:t>個一般性建議。</a:t>
            </a:r>
          </a:p>
        </p:txBody>
      </p:sp>
    </p:spTree>
    <p:extLst>
      <p:ext uri="{BB962C8B-B14F-4D97-AF65-F5344CB8AC3E}">
        <p14:creationId xmlns:p14="http://schemas.microsoft.com/office/powerpoint/2010/main" val="669652187"/>
      </p:ext>
    </p:extLst>
  </p:cSld>
  <p:clrMapOvr>
    <a:masterClrMapping/>
  </p:clrMapOvr>
</p:sld>
</file>

<file path=ppt/theme/theme1.xml><?xml version="1.0" encoding="utf-8"?>
<a:theme xmlns:a="http://schemas.openxmlformats.org/drawingml/2006/main" name="切割線">
  <a:themeElements>
    <a:clrScheme name="切割線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切割線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切割線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89</TotalTime>
  <Words>1299</Words>
  <Application>Microsoft Office PowerPoint</Application>
  <PresentationFormat>寬螢幕</PresentationFormat>
  <Paragraphs>60</Paragraphs>
  <Slides>20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2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20</vt:i4>
      </vt:variant>
    </vt:vector>
  </HeadingPairs>
  <TitlesOfParts>
    <vt:vector size="23" baseType="lpstr">
      <vt:lpstr>Century Gothic</vt:lpstr>
      <vt:lpstr>Wingdings 3</vt:lpstr>
      <vt:lpstr>切割線</vt:lpstr>
      <vt:lpstr>消除對婦女一切形式歧視 公約</vt:lpstr>
      <vt:lpstr>《消除對婦女一切形式歧視公約》(簡稱CEDAW) (Convention on the Elimination of All Forms of Discrimination Against Women) </vt:lpstr>
      <vt:lpstr>PowerPoint 簡報</vt:lpstr>
      <vt:lpstr>核心概念</vt:lpstr>
      <vt:lpstr>禁止歧視 </vt:lpstr>
      <vt:lpstr>實質平等原則</vt:lpstr>
      <vt:lpstr>國家義務 </vt:lpstr>
      <vt:lpstr>CEDAW條文</vt:lpstr>
      <vt:lpstr>CEDAW一般性建議</vt:lpstr>
      <vt:lpstr>本場相關-性別友善廁所 </vt:lpstr>
      <vt:lpstr>直接歧視與間接歧視</vt:lpstr>
      <vt:lpstr>適用法規</vt:lpstr>
      <vt:lpstr>CEDAW條文 第一條</vt:lpstr>
      <vt:lpstr>CEDAW條文 第二條</vt:lpstr>
      <vt:lpstr>CEDAW條文 第三條</vt:lpstr>
      <vt:lpstr>CEDAW條文 第五條</vt:lpstr>
      <vt:lpstr>CEDAW一般性建議-第28號一般性建議第16項</vt:lpstr>
      <vt:lpstr>性別友善公廁定義</vt:lpstr>
      <vt:lpstr>性別友善公廁設置目的</vt:lpstr>
      <vt:lpstr>案例說明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消除對婦女一切形式歧視 公約</dc:title>
  <dc:creator>user</dc:creator>
  <cp:lastModifiedBy>user</cp:lastModifiedBy>
  <cp:revision>8</cp:revision>
  <dcterms:created xsi:type="dcterms:W3CDTF">2021-11-01T01:30:06Z</dcterms:created>
  <dcterms:modified xsi:type="dcterms:W3CDTF">2021-11-01T02:59:19Z</dcterms:modified>
</cp:coreProperties>
</file>