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5" r:id="rId3"/>
    <p:sldId id="263" r:id="rId4"/>
    <p:sldId id="265" r:id="rId5"/>
    <p:sldId id="269" r:id="rId6"/>
    <p:sldId id="270" r:id="rId7"/>
    <p:sldId id="276" r:id="rId8"/>
    <p:sldId id="277" r:id="rId9"/>
    <p:sldId id="278"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56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標題與說明文字">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12/23/2021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述 (含標題)">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TW" altLang="en-US"/>
              <a:t>按一下以編輯母片標題樣式</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編輯母片文字樣式</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12/23/2021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12/23/2021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述名片">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TW" altLang="en-US"/>
              <a:t>按一下以編輯母片標題樣式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編輯母片文字樣式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12/23/2021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是非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zh-TW" altLang="en-US"/>
              <a:t>按一下以編輯母片標題樣式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編輯母片文字樣式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12/23/2021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12/23/2021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12/23/2021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zh-TW" altLang="en-US"/>
              <a:t>按一下以編輯母片標題樣式</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zh-TW" altLang="en-US"/>
              <a:t>編輯母片文字樣式</a:t>
            </a:r>
          </a:p>
        </p:txBody>
      </p:sp>
      <p:sp>
        <p:nvSpPr>
          <p:cNvPr id="5" name="Date Placeholder 4"/>
          <p:cNvSpPr>
            <a:spLocks noGrp="1"/>
          </p:cNvSpPr>
          <p:nvPr>
            <p:ph type="dt" sz="half" idx="10"/>
          </p:nvPr>
        </p:nvSpPr>
        <p:spPr/>
        <p:txBody>
          <a:bodyPr/>
          <a:lstStyle/>
          <a:p>
            <a:fld id="{42A54C80-263E-416B-A8E0-580EDEADCBDC}" type="datetimeFigureOut">
              <a:rPr lang="en-US" dirty="0"/>
              <a:t>12/23/2021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a:t>按一下圖示以新增圖片</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Date Placeholder 4"/>
          <p:cNvSpPr>
            <a:spLocks noGrp="1"/>
          </p:cNvSpPr>
          <p:nvPr>
            <p:ph type="dt" sz="half" idx="10"/>
          </p:nvPr>
        </p:nvSpPr>
        <p:spPr/>
        <p:txBody>
          <a:bodyPr/>
          <a:lstStyle/>
          <a:p>
            <a:fld id="{B61BEF0D-F0BB-DE4B-95CE-6DB70DBA9567}" type="datetimeFigureOut">
              <a:rPr lang="en-US" dirty="0"/>
              <a:pPr/>
              <a:t>12/23/2021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12/23/2021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D173E10-16A6-405B-B394-59DC46EAC00E}"/>
              </a:ext>
            </a:extLst>
          </p:cNvPr>
          <p:cNvSpPr>
            <a:spLocks noGrp="1"/>
          </p:cNvSpPr>
          <p:nvPr>
            <p:ph type="ctrTitle"/>
          </p:nvPr>
        </p:nvSpPr>
        <p:spPr>
          <a:xfrm>
            <a:off x="639191" y="1038687"/>
            <a:ext cx="9445841" cy="1917577"/>
          </a:xfrm>
        </p:spPr>
        <p:txBody>
          <a:bodyPr/>
          <a:lstStyle/>
          <a:p>
            <a:pPr algn="l"/>
            <a:br>
              <a:rPr lang="zh-TW" altLang="zh-TW" dirty="0"/>
            </a:br>
            <a:br>
              <a:rPr lang="zh-TW" altLang="en-US" sz="1800" b="0" i="0" u="none" strike="noStrike" baseline="0" dirty="0">
                <a:solidFill>
                  <a:srgbClr val="000000"/>
                </a:solidFill>
                <a:latin typeface="標楷體" panose="03000509000000000000" pitchFamily="65" charset="-120"/>
                <a:ea typeface="標楷體" panose="03000509000000000000" pitchFamily="65" charset="-120"/>
              </a:rPr>
            </a:br>
            <a:r>
              <a:rPr lang="zh-TW" altLang="en-US" sz="1800" b="0" i="0" u="none" strike="noStrike" baseline="0" dirty="0">
                <a:solidFill>
                  <a:srgbClr val="000000"/>
                </a:solidFill>
                <a:latin typeface="標楷體" panose="03000509000000000000" pitchFamily="65" charset="-120"/>
                <a:ea typeface="標楷體" panose="03000509000000000000" pitchFamily="65" charset="-120"/>
              </a:rPr>
              <a:t> </a:t>
            </a:r>
            <a:r>
              <a:rPr lang="en-US" altLang="zh-TW" sz="4800" b="0" i="0" u="none" strike="noStrike" baseline="0" dirty="0">
                <a:solidFill>
                  <a:srgbClr val="000000"/>
                </a:solidFill>
                <a:latin typeface="標楷體" panose="03000509000000000000" pitchFamily="65" charset="-120"/>
                <a:ea typeface="標楷體" panose="03000509000000000000" pitchFamily="65" charset="-120"/>
              </a:rPr>
              <a:t>CEDAW(</a:t>
            </a:r>
            <a:r>
              <a:rPr lang="zh-TW" altLang="en-US" sz="4800" b="0" i="0" u="none" strike="noStrike" baseline="0" dirty="0">
                <a:solidFill>
                  <a:srgbClr val="000000"/>
                </a:solidFill>
                <a:latin typeface="標楷體" panose="03000509000000000000" pitchFamily="65" charset="-120"/>
                <a:ea typeface="標楷體" panose="03000509000000000000" pitchFamily="65" charset="-120"/>
              </a:rPr>
              <a:t>消除對婦女一切形式歧視公約</a:t>
            </a:r>
            <a:r>
              <a:rPr lang="en-US" altLang="zh-TW" sz="4800" b="0" i="0" u="none" strike="noStrike" baseline="0" dirty="0">
                <a:solidFill>
                  <a:srgbClr val="000000"/>
                </a:solidFill>
                <a:latin typeface="標楷體" panose="03000509000000000000" pitchFamily="65" charset="-120"/>
                <a:ea typeface="標楷體" panose="03000509000000000000" pitchFamily="65" charset="-120"/>
              </a:rPr>
              <a:t>)</a:t>
            </a:r>
            <a:r>
              <a:rPr lang="zh-TW" altLang="en-US" sz="4800" b="0" i="0" u="none" strike="noStrike" baseline="0" dirty="0">
                <a:solidFill>
                  <a:srgbClr val="000000"/>
                </a:solidFill>
                <a:latin typeface="標楷體" panose="03000509000000000000" pitchFamily="65" charset="-120"/>
                <a:ea typeface="標楷體" panose="03000509000000000000" pitchFamily="65" charset="-120"/>
              </a:rPr>
              <a:t>與 本中心業務相關議題探討 </a:t>
            </a:r>
            <a:endParaRPr lang="zh-TW" altLang="en-US" sz="4800" dirty="0"/>
          </a:p>
        </p:txBody>
      </p:sp>
      <p:sp>
        <p:nvSpPr>
          <p:cNvPr id="3" name="副標題 2">
            <a:extLst>
              <a:ext uri="{FF2B5EF4-FFF2-40B4-BE49-F238E27FC236}">
                <a16:creationId xmlns:a16="http://schemas.microsoft.com/office/drawing/2014/main" id="{DB1F232D-8198-4A84-AB04-686C9B3566B4}"/>
              </a:ext>
            </a:extLst>
          </p:cNvPr>
          <p:cNvSpPr>
            <a:spLocks noGrp="1"/>
          </p:cNvSpPr>
          <p:nvPr>
            <p:ph type="subTitle" idx="1"/>
          </p:nvPr>
        </p:nvSpPr>
        <p:spPr>
          <a:xfrm>
            <a:off x="1401049" y="3429000"/>
            <a:ext cx="7766936" cy="1096899"/>
          </a:xfrm>
        </p:spPr>
        <p:txBody>
          <a:bodyPr>
            <a:normAutofit lnSpcReduction="10000"/>
          </a:bodyPr>
          <a:lstStyle/>
          <a:p>
            <a:pPr algn="l"/>
            <a:r>
              <a:rPr lang="zh-TW" altLang="zh-TW" sz="3200" b="1" dirty="0">
                <a:solidFill>
                  <a:srgbClr val="0070C0"/>
                </a:solidFill>
              </a:rPr>
              <a:t>雲林縣</a:t>
            </a:r>
            <a:r>
              <a:rPr lang="zh-TW" altLang="en-US" sz="3200" b="1" dirty="0">
                <a:solidFill>
                  <a:srgbClr val="0070C0"/>
                </a:solidFill>
              </a:rPr>
              <a:t>家庭教育中心性別平等教育訓練</a:t>
            </a:r>
            <a:r>
              <a:rPr lang="en-US" altLang="zh-TW" sz="3200" b="1" dirty="0">
                <a:solidFill>
                  <a:srgbClr val="0070C0"/>
                </a:solidFill>
              </a:rPr>
              <a:t>:</a:t>
            </a:r>
          </a:p>
          <a:p>
            <a:pPr algn="l"/>
            <a:r>
              <a:rPr lang="zh-TW" altLang="en-US" sz="3200" b="1" dirty="0">
                <a:solidFill>
                  <a:srgbClr val="0070C0"/>
                </a:solidFill>
              </a:rPr>
              <a:t>家務勞動的協商合作</a:t>
            </a:r>
            <a:r>
              <a:rPr lang="en-US" altLang="zh-TW" sz="3200" b="1" dirty="0">
                <a:solidFill>
                  <a:srgbClr val="0070C0"/>
                </a:solidFill>
              </a:rPr>
              <a:t> </a:t>
            </a:r>
          </a:p>
          <a:p>
            <a:pPr algn="l"/>
            <a:endParaRPr lang="en-US" altLang="zh-TW" sz="2400" b="1" dirty="0"/>
          </a:p>
          <a:p>
            <a:endParaRPr lang="en-US" altLang="zh-TW" b="1" dirty="0"/>
          </a:p>
          <a:p>
            <a:pPr algn="ctr"/>
            <a:endParaRPr lang="zh-TW" altLang="en-US" dirty="0"/>
          </a:p>
        </p:txBody>
      </p:sp>
      <p:sp>
        <p:nvSpPr>
          <p:cNvPr id="4" name="副標題 2">
            <a:extLst>
              <a:ext uri="{FF2B5EF4-FFF2-40B4-BE49-F238E27FC236}">
                <a16:creationId xmlns:a16="http://schemas.microsoft.com/office/drawing/2014/main" id="{915B9622-B8C6-436D-9125-AAF58D36497E}"/>
              </a:ext>
            </a:extLst>
          </p:cNvPr>
          <p:cNvSpPr txBox="1">
            <a:spLocks/>
          </p:cNvSpPr>
          <p:nvPr/>
        </p:nvSpPr>
        <p:spPr>
          <a:xfrm>
            <a:off x="1401049" y="4786630"/>
            <a:ext cx="7766936" cy="1096899"/>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zh-TW" altLang="zh-TW" sz="2400" b="1" dirty="0">
                <a:solidFill>
                  <a:srgbClr val="C00000"/>
                </a:solidFill>
              </a:rPr>
              <a:t>雲林縣</a:t>
            </a:r>
            <a:r>
              <a:rPr lang="zh-TW" altLang="en-US" sz="2400" b="1" dirty="0">
                <a:solidFill>
                  <a:srgbClr val="C00000"/>
                </a:solidFill>
              </a:rPr>
              <a:t>家庭教育中心  製作</a:t>
            </a:r>
            <a:endParaRPr lang="en-US" altLang="zh-TW" sz="2400" b="1" dirty="0">
              <a:solidFill>
                <a:srgbClr val="C00000"/>
              </a:solidFill>
            </a:endParaRPr>
          </a:p>
          <a:p>
            <a:endParaRPr lang="en-US" altLang="zh-TW" b="1" dirty="0"/>
          </a:p>
          <a:p>
            <a:pPr algn="ctr"/>
            <a:endParaRPr lang="zh-TW" altLang="en-US" dirty="0"/>
          </a:p>
        </p:txBody>
      </p:sp>
    </p:spTree>
    <p:extLst>
      <p:ext uri="{BB962C8B-B14F-4D97-AF65-F5344CB8AC3E}">
        <p14:creationId xmlns:p14="http://schemas.microsoft.com/office/powerpoint/2010/main" val="70307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BA53261-2E7F-45EC-B441-D359CC006113}"/>
              </a:ext>
            </a:extLst>
          </p:cNvPr>
          <p:cNvSpPr>
            <a:spLocks noGrp="1"/>
          </p:cNvSpPr>
          <p:nvPr>
            <p:ph type="title"/>
          </p:nvPr>
        </p:nvSpPr>
        <p:spPr/>
        <p:txBody>
          <a:bodyPr>
            <a:normAutofit/>
          </a:bodyPr>
          <a:lstStyle/>
          <a:p>
            <a:r>
              <a:rPr lang="zh-TW" altLang="en-US" sz="6000" dirty="0"/>
              <a:t>摘要</a:t>
            </a:r>
          </a:p>
        </p:txBody>
      </p:sp>
      <p:sp>
        <p:nvSpPr>
          <p:cNvPr id="3" name="內容版面配置區 2">
            <a:extLst>
              <a:ext uri="{FF2B5EF4-FFF2-40B4-BE49-F238E27FC236}">
                <a16:creationId xmlns:a16="http://schemas.microsoft.com/office/drawing/2014/main" id="{AED51DD5-1BF0-437A-B5D1-2190E857384C}"/>
              </a:ext>
            </a:extLst>
          </p:cNvPr>
          <p:cNvSpPr>
            <a:spLocks noGrp="1"/>
          </p:cNvSpPr>
          <p:nvPr>
            <p:ph idx="1"/>
          </p:nvPr>
        </p:nvSpPr>
        <p:spPr>
          <a:xfrm>
            <a:off x="677334" y="1225119"/>
            <a:ext cx="8596668" cy="4358936"/>
          </a:xfrm>
        </p:spPr>
        <p:txBody>
          <a:bodyPr>
            <a:normAutofit/>
          </a:bodyPr>
          <a:lstStyle/>
          <a:p>
            <a:pPr algn="l"/>
            <a:endParaRPr lang="zh-TW" altLang="en-US" sz="1800" b="0" i="0" u="none" strike="noStrike" baseline="0" dirty="0">
              <a:solidFill>
                <a:srgbClr val="000000"/>
              </a:solidFill>
              <a:latin typeface="微軟正黑體" panose="020B0604030504040204" pitchFamily="34" charset="-120"/>
              <a:ea typeface="微軟正黑體" panose="020B0604030504040204" pitchFamily="34" charset="-120"/>
            </a:endParaRPr>
          </a:p>
          <a:p>
            <a:endParaRPr lang="zh-TW" altLang="en-US" sz="1800" b="0" i="0" u="none" strike="noStrike" baseline="0" dirty="0">
              <a:latin typeface="微軟正黑體" panose="020B0604030504040204" pitchFamily="34" charset="-120"/>
              <a:ea typeface="微軟正黑體" panose="020B0604030504040204" pitchFamily="34" charset="-120"/>
            </a:endParaRPr>
          </a:p>
          <a:p>
            <a:r>
              <a:rPr lang="zh-TW" altLang="en-US" sz="4400" b="1" i="0" u="none" strike="noStrike" baseline="0" dirty="0">
                <a:latin typeface="微軟正黑體" panose="020B0604030504040204" pitchFamily="34" charset="-120"/>
                <a:ea typeface="微軟正黑體" panose="020B0604030504040204" pitchFamily="34" charset="-120"/>
              </a:rPr>
              <a:t>一</a:t>
            </a:r>
            <a:r>
              <a:rPr lang="en-US" altLang="zh-TW" sz="4400" b="1" i="0" u="none" strike="noStrike" baseline="0" dirty="0">
                <a:latin typeface="微軟正黑體" panose="020B0604030504040204" pitchFamily="34" charset="-120"/>
                <a:ea typeface="微軟正黑體" panose="020B0604030504040204" pitchFamily="34" charset="-120"/>
              </a:rPr>
              <a:t>.CEDAW</a:t>
            </a:r>
            <a:r>
              <a:rPr lang="zh-TW" altLang="en-US" sz="4400" b="1" i="0" u="none" strike="noStrike" baseline="0" dirty="0">
                <a:latin typeface="微軟正黑體" panose="020B0604030504040204" pitchFamily="34" charset="-120"/>
                <a:ea typeface="微軟正黑體" panose="020B0604030504040204" pitchFamily="34" charset="-120"/>
              </a:rPr>
              <a:t>是什麼 </a:t>
            </a:r>
            <a:endParaRPr lang="zh-TW" altLang="en-US" sz="4400" b="0" i="0" u="none" strike="noStrike" baseline="0" dirty="0">
              <a:latin typeface="微軟正黑體" panose="020B0604030504040204" pitchFamily="34" charset="-120"/>
              <a:ea typeface="微軟正黑體" panose="020B0604030504040204" pitchFamily="34" charset="-120"/>
            </a:endParaRPr>
          </a:p>
          <a:p>
            <a:r>
              <a:rPr lang="zh-TW" altLang="en-US" sz="4400" b="1" i="0" u="none" strike="noStrike" baseline="0" dirty="0">
                <a:latin typeface="微軟正黑體" panose="020B0604030504040204" pitchFamily="34" charset="-120"/>
                <a:ea typeface="微軟正黑體" panose="020B0604030504040204" pitchFamily="34" charset="-120"/>
              </a:rPr>
              <a:t>二</a:t>
            </a:r>
            <a:r>
              <a:rPr lang="en-US" altLang="zh-TW" sz="4400" b="1" i="0" u="none" strike="noStrike" baseline="0" dirty="0">
                <a:latin typeface="微軟正黑體" panose="020B0604030504040204" pitchFamily="34" charset="-120"/>
                <a:ea typeface="微軟正黑體" panose="020B0604030504040204" pitchFamily="34" charset="-120"/>
              </a:rPr>
              <a:t>.CEDAW</a:t>
            </a:r>
            <a:r>
              <a:rPr lang="zh-TW" altLang="en-US" sz="4400" b="1" i="0" u="none" strike="noStrike" baseline="0" dirty="0">
                <a:latin typeface="微軟正黑體" panose="020B0604030504040204" pitchFamily="34" charset="-120"/>
                <a:ea typeface="微軟正黑體" panose="020B0604030504040204" pitchFamily="34" charset="-120"/>
              </a:rPr>
              <a:t>之核心概念 </a:t>
            </a:r>
            <a:endParaRPr lang="zh-TW" altLang="en-US" sz="4400" b="0" i="0" u="none" strike="noStrike" baseline="0" dirty="0">
              <a:latin typeface="微軟正黑體" panose="020B0604030504040204" pitchFamily="34" charset="-120"/>
              <a:ea typeface="微軟正黑體" panose="020B0604030504040204" pitchFamily="34" charset="-120"/>
            </a:endParaRPr>
          </a:p>
          <a:p>
            <a:r>
              <a:rPr lang="zh-TW" altLang="en-US" sz="4400" b="1" i="0" u="none" strike="noStrike" baseline="0" dirty="0">
                <a:latin typeface="微軟正黑體" panose="020B0604030504040204" pitchFamily="34" charset="-120"/>
                <a:ea typeface="微軟正黑體" panose="020B0604030504040204" pitchFamily="34" charset="-120"/>
              </a:rPr>
              <a:t>三</a:t>
            </a:r>
            <a:r>
              <a:rPr lang="en-US" altLang="zh-TW" sz="4400" b="1" i="0" u="none" strike="noStrike" baseline="0" dirty="0">
                <a:latin typeface="微軟正黑體" panose="020B0604030504040204" pitchFamily="34" charset="-120"/>
                <a:ea typeface="微軟正黑體" panose="020B0604030504040204" pitchFamily="34" charset="-120"/>
              </a:rPr>
              <a:t>.CEDAW</a:t>
            </a:r>
            <a:r>
              <a:rPr lang="zh-TW" altLang="en-US" sz="4400" b="1" i="0" u="none" strike="noStrike" baseline="0" dirty="0">
                <a:latin typeface="微軟正黑體" panose="020B0604030504040204" pitchFamily="34" charset="-120"/>
                <a:ea typeface="微軟正黑體" panose="020B0604030504040204" pitchFamily="34" charset="-120"/>
              </a:rPr>
              <a:t>條文及應用 </a:t>
            </a:r>
            <a:endParaRPr lang="zh-TW" altLang="en-US" sz="4400" b="0" i="0" u="none" strike="noStrike" baseline="0" dirty="0">
              <a:latin typeface="微軟正黑體" panose="020B0604030504040204" pitchFamily="34" charset="-120"/>
              <a:ea typeface="微軟正黑體" panose="020B0604030504040204" pitchFamily="34" charset="-120"/>
            </a:endParaRPr>
          </a:p>
          <a:p>
            <a:r>
              <a:rPr lang="zh-TW" altLang="en-US" sz="4400" b="1" i="0" u="none" strike="noStrike" baseline="0" dirty="0">
                <a:latin typeface="微軟正黑體" panose="020B0604030504040204" pitchFamily="34" charset="-120"/>
                <a:ea typeface="微軟正黑體" panose="020B0604030504040204" pitchFamily="34" charset="-120"/>
              </a:rPr>
              <a:t>四</a:t>
            </a:r>
            <a:r>
              <a:rPr lang="en-US" altLang="zh-TW" sz="4400" b="1" i="0" u="none" strike="noStrike" baseline="0" dirty="0">
                <a:latin typeface="微軟正黑體" panose="020B0604030504040204" pitchFamily="34" charset="-120"/>
                <a:ea typeface="微軟正黑體" panose="020B0604030504040204" pitchFamily="34" charset="-120"/>
              </a:rPr>
              <a:t>.</a:t>
            </a:r>
            <a:r>
              <a:rPr lang="zh-TW" altLang="en-US" sz="4400" b="1" i="0" u="none" strike="noStrike" baseline="0" dirty="0">
                <a:latin typeface="微軟正黑體" panose="020B0604030504040204" pitchFamily="34" charset="-120"/>
                <a:ea typeface="微軟正黑體" panose="020B0604030504040204" pitchFamily="34" charset="-120"/>
              </a:rPr>
              <a:t>本中心相關業務案例探討 </a:t>
            </a:r>
            <a:endParaRPr lang="zh-TW" altLang="en-US" sz="4400" b="0" i="0" u="none" strike="noStrike" baseline="0" dirty="0">
              <a:latin typeface="微軟正黑體" panose="020B0604030504040204" pitchFamily="34" charset="-120"/>
              <a:ea typeface="微軟正黑體" panose="020B0604030504040204" pitchFamily="34" charset="-120"/>
            </a:endParaRPr>
          </a:p>
          <a:p>
            <a:endParaRPr lang="zh-TW" altLang="en-US" dirty="0"/>
          </a:p>
        </p:txBody>
      </p:sp>
    </p:spTree>
    <p:extLst>
      <p:ext uri="{BB962C8B-B14F-4D97-AF65-F5344CB8AC3E}">
        <p14:creationId xmlns:p14="http://schemas.microsoft.com/office/powerpoint/2010/main" val="2081726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0FE711F-72FA-4B76-84F5-E577F0D0208B}"/>
              </a:ext>
            </a:extLst>
          </p:cNvPr>
          <p:cNvSpPr>
            <a:spLocks noGrp="1"/>
          </p:cNvSpPr>
          <p:nvPr>
            <p:ph type="title"/>
          </p:nvPr>
        </p:nvSpPr>
        <p:spPr>
          <a:xfrm>
            <a:off x="319595" y="923278"/>
            <a:ext cx="11656381" cy="1482571"/>
          </a:xfrm>
        </p:spPr>
        <p:txBody>
          <a:bodyPr>
            <a:normAutofit fontScale="90000"/>
          </a:bodyPr>
          <a:lstStyle/>
          <a:p>
            <a:pPr algn="l"/>
            <a:r>
              <a:rPr lang="en-US" altLang="zh-TW" sz="4700" b="1" i="0" u="none" strike="noStrike" baseline="0" dirty="0">
                <a:solidFill>
                  <a:srgbClr val="0070C1"/>
                </a:solidFill>
                <a:latin typeface="MicrosoftJhengHeiBold"/>
              </a:rPr>
              <a:t>《</a:t>
            </a:r>
            <a:r>
              <a:rPr lang="zh-TW" altLang="en-US" sz="4700" b="1" i="0" u="none" strike="noStrike" baseline="0" dirty="0">
                <a:solidFill>
                  <a:srgbClr val="0070C1"/>
                </a:solidFill>
                <a:latin typeface="MicrosoftJhengHeiBold"/>
              </a:rPr>
              <a:t>消除對婦女一切形式歧視公約</a:t>
            </a:r>
            <a:r>
              <a:rPr lang="en-US" altLang="zh-TW" sz="4700" b="1" i="0" u="none" strike="noStrike" baseline="0" dirty="0">
                <a:solidFill>
                  <a:srgbClr val="0070C1"/>
                </a:solidFill>
                <a:latin typeface="MicrosoftJhengHeiBold"/>
              </a:rPr>
              <a:t>》(</a:t>
            </a:r>
            <a:r>
              <a:rPr lang="zh-TW" altLang="en-US" sz="4700" b="1" i="0" u="none" strike="noStrike" baseline="0" dirty="0">
                <a:solidFill>
                  <a:srgbClr val="0070C1"/>
                </a:solidFill>
                <a:latin typeface="MicrosoftJhengHeiBold"/>
              </a:rPr>
              <a:t>簡稱</a:t>
            </a:r>
            <a:r>
              <a:rPr lang="en-US" altLang="zh-TW" sz="4700" b="1" i="0" u="none" strike="noStrike" baseline="0" dirty="0">
                <a:solidFill>
                  <a:srgbClr val="0070C1"/>
                </a:solidFill>
                <a:latin typeface="MicrosoftJhengHeiBold"/>
              </a:rPr>
              <a:t>CEDAW)</a:t>
            </a:r>
            <a:br>
              <a:rPr lang="en-US" altLang="zh-TW" sz="4700" b="1" i="0" u="none" strike="noStrike" baseline="0" dirty="0">
                <a:solidFill>
                  <a:srgbClr val="0070C1"/>
                </a:solidFill>
                <a:latin typeface="MicrosoftJhengHeiBold"/>
              </a:rPr>
            </a:br>
            <a:r>
              <a:rPr lang="en-US" altLang="zh-TW" sz="3100" b="1" i="0" u="none" strike="noStrike" baseline="0" dirty="0">
                <a:solidFill>
                  <a:srgbClr val="0070C1"/>
                </a:solidFill>
                <a:latin typeface="MicrosoftJhengHeiBold"/>
              </a:rPr>
              <a:t>(Convention on the Elimination of All Forms of Discrimination Against Women)</a:t>
            </a:r>
            <a:r>
              <a:rPr lang="zh-TW" altLang="en-US" sz="4400" b="1" i="0" u="none" strike="noStrike" baseline="0" dirty="0">
                <a:solidFill>
                  <a:srgbClr val="FFFFFF"/>
                </a:solidFill>
                <a:latin typeface="MicrosoftJhengHeiBold"/>
              </a:rPr>
              <a:t>除</a:t>
            </a:r>
            <a:r>
              <a:rPr lang="zh-TW" altLang="en-US" sz="1800" b="1" i="0" u="none" strike="noStrike" baseline="0" dirty="0">
                <a:solidFill>
                  <a:srgbClr val="FFFFFF"/>
                </a:solidFill>
                <a:latin typeface="MicrosoftJhengHeiBold"/>
              </a:rPr>
              <a:t>對婦女一切形式歧視公約</a:t>
            </a:r>
            <a:endParaRPr lang="zh-TW" altLang="en-US" sz="4400" b="1" dirty="0"/>
          </a:p>
        </p:txBody>
      </p:sp>
      <p:sp>
        <p:nvSpPr>
          <p:cNvPr id="3" name="內容版面配置區 2">
            <a:extLst>
              <a:ext uri="{FF2B5EF4-FFF2-40B4-BE49-F238E27FC236}">
                <a16:creationId xmlns:a16="http://schemas.microsoft.com/office/drawing/2014/main" id="{C9793DD3-4CEE-4E3C-8428-D3E86579DFEA}"/>
              </a:ext>
            </a:extLst>
          </p:cNvPr>
          <p:cNvSpPr>
            <a:spLocks noGrp="1"/>
          </p:cNvSpPr>
          <p:nvPr>
            <p:ph idx="1"/>
          </p:nvPr>
        </p:nvSpPr>
        <p:spPr>
          <a:xfrm>
            <a:off x="677333" y="2805344"/>
            <a:ext cx="10046892" cy="3129378"/>
          </a:xfrm>
        </p:spPr>
        <p:txBody>
          <a:bodyPr>
            <a:noAutofit/>
          </a:bodyPr>
          <a:lstStyle/>
          <a:p>
            <a:pPr marL="0" indent="0" algn="l">
              <a:buNone/>
            </a:pPr>
            <a:r>
              <a:rPr lang="zh-TW" altLang="en-US" sz="3200" b="0" i="0" u="none" strike="noStrike" baseline="0" dirty="0">
                <a:solidFill>
                  <a:srgbClr val="C00000"/>
                </a:solidFill>
                <a:latin typeface="MicrosoftJhengHeiRegular"/>
              </a:rPr>
              <a:t>係聯合國人權公約之一，旨在消除性別歧視，積極促進性別平等，以落實</a:t>
            </a:r>
            <a:r>
              <a:rPr lang="en-US" altLang="zh-TW" sz="3200" b="0" i="0" u="none" strike="noStrike" baseline="0" dirty="0">
                <a:solidFill>
                  <a:srgbClr val="C00000"/>
                </a:solidFill>
                <a:latin typeface="MicrosoftJhengHeiRegular"/>
              </a:rPr>
              <a:t>CEDAW</a:t>
            </a:r>
            <a:r>
              <a:rPr lang="zh-TW" altLang="en-US" sz="3200" b="0" i="0" u="none" strike="noStrike" baseline="0" dirty="0">
                <a:solidFill>
                  <a:srgbClr val="C00000"/>
                </a:solidFill>
                <a:latin typeface="MicrosoftJhengHeiRegular"/>
              </a:rPr>
              <a:t>所列各項性別平等權利，特別是在政治、社會、經濟、就業、文化、教育、健康、法律、家庭、人身安全等領域。我國於</a:t>
            </a:r>
            <a:r>
              <a:rPr lang="en-US" altLang="zh-TW" sz="3200" b="0" i="0" u="none" strike="noStrike" baseline="0" dirty="0">
                <a:solidFill>
                  <a:srgbClr val="C00000"/>
                </a:solidFill>
                <a:latin typeface="MicrosoftJhengHeiRegular"/>
              </a:rPr>
              <a:t>2011</a:t>
            </a:r>
            <a:r>
              <a:rPr lang="zh-TW" altLang="en-US" sz="3200" b="0" i="0" u="none" strike="noStrike" baseline="0" dirty="0">
                <a:solidFill>
                  <a:srgbClr val="C00000"/>
                </a:solidFill>
                <a:latin typeface="MicrosoftJhengHeiRegular"/>
              </a:rPr>
              <a:t>年訂頒「消除對婦女一切形式歧視公約施行法」，並自</a:t>
            </a:r>
            <a:r>
              <a:rPr lang="en-US" altLang="zh-TW" sz="3200" b="0" i="0" u="none" strike="noStrike" baseline="0" dirty="0">
                <a:solidFill>
                  <a:srgbClr val="C00000"/>
                </a:solidFill>
                <a:latin typeface="MicrosoftJhengHeiRegular"/>
              </a:rPr>
              <a:t>2012</a:t>
            </a:r>
            <a:r>
              <a:rPr lang="zh-TW" altLang="en-US" sz="3200" b="0" i="0" u="none" strike="noStrike" baseline="0" dirty="0">
                <a:solidFill>
                  <a:srgbClr val="C00000"/>
                </a:solidFill>
                <a:latin typeface="MicrosoftJhengHeiRegular"/>
              </a:rPr>
              <a:t>年</a:t>
            </a:r>
            <a:r>
              <a:rPr lang="en-US" altLang="zh-TW" sz="3200" b="0" i="0" u="none" strike="noStrike" baseline="0" dirty="0">
                <a:solidFill>
                  <a:srgbClr val="C00000"/>
                </a:solidFill>
                <a:latin typeface="MicrosoftJhengHeiRegular"/>
              </a:rPr>
              <a:t>1</a:t>
            </a:r>
            <a:r>
              <a:rPr lang="zh-TW" altLang="en-US" sz="3200" b="0" i="0" u="none" strike="noStrike" baseline="0" dirty="0">
                <a:solidFill>
                  <a:srgbClr val="C00000"/>
                </a:solidFill>
                <a:latin typeface="MicrosoftJhengHeiRegular"/>
              </a:rPr>
              <a:t>月</a:t>
            </a:r>
            <a:r>
              <a:rPr lang="en-US" altLang="zh-TW" sz="3200" b="0" i="0" u="none" strike="noStrike" baseline="0" dirty="0">
                <a:solidFill>
                  <a:srgbClr val="C00000"/>
                </a:solidFill>
                <a:latin typeface="MicrosoftJhengHeiRegular"/>
              </a:rPr>
              <a:t>1</a:t>
            </a:r>
            <a:r>
              <a:rPr lang="zh-TW" altLang="en-US" sz="3200" b="0" i="0" u="none" strike="noStrike" baseline="0" dirty="0">
                <a:solidFill>
                  <a:srgbClr val="C00000"/>
                </a:solidFill>
                <a:latin typeface="MicrosoftJhengHeiRegular"/>
              </a:rPr>
              <a:t>日起施行。</a:t>
            </a:r>
            <a:endParaRPr lang="zh-TW" altLang="en-US" sz="3200" dirty="0">
              <a:solidFill>
                <a:srgbClr val="C00000"/>
              </a:solidFill>
            </a:endParaRPr>
          </a:p>
        </p:txBody>
      </p:sp>
    </p:spTree>
    <p:extLst>
      <p:ext uri="{BB962C8B-B14F-4D97-AF65-F5344CB8AC3E}">
        <p14:creationId xmlns:p14="http://schemas.microsoft.com/office/powerpoint/2010/main" val="1377994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6D840E5-2CA5-4C99-8363-CA785FBF5F83}"/>
              </a:ext>
            </a:extLst>
          </p:cNvPr>
          <p:cNvSpPr>
            <a:spLocks noGrp="1"/>
          </p:cNvSpPr>
          <p:nvPr>
            <p:ph type="title"/>
          </p:nvPr>
        </p:nvSpPr>
        <p:spPr>
          <a:xfrm>
            <a:off x="319598" y="1367162"/>
            <a:ext cx="9871968" cy="5122416"/>
          </a:xfrm>
        </p:spPr>
        <p:txBody>
          <a:bodyPr>
            <a:normAutofit/>
          </a:bodyPr>
          <a:lstStyle/>
          <a:p>
            <a:r>
              <a:rPr lang="zh-TW" altLang="en-US" sz="4000" b="1" i="0" u="none" strike="noStrike" baseline="0" dirty="0">
                <a:latin typeface="MicrosoftJhengHeiBold"/>
              </a:rPr>
              <a:t>        </a:t>
            </a:r>
            <a:r>
              <a:rPr lang="zh-TW" altLang="en-US" sz="4000" b="1" i="0" u="none" strike="noStrike" baseline="0" dirty="0">
                <a:solidFill>
                  <a:srgbClr val="0070C0"/>
                </a:solidFill>
                <a:latin typeface="MicrosoftJhengHeiBold"/>
              </a:rPr>
              <a:t>禁止歧視      實質平等       國家義務</a:t>
            </a:r>
            <a:br>
              <a:rPr lang="en-US" altLang="zh-TW" sz="1800" b="1" dirty="0">
                <a:solidFill>
                  <a:srgbClr val="0070C0"/>
                </a:solidFill>
                <a:latin typeface="MicrosoftJhengHeiBold"/>
              </a:rPr>
            </a:br>
            <a:r>
              <a:rPr lang="zh-TW" altLang="en-US" sz="1800" b="1" dirty="0">
                <a:solidFill>
                  <a:srgbClr val="0070C0"/>
                </a:solidFill>
                <a:latin typeface="MicrosoftJhengHeiBold"/>
              </a:rPr>
              <a:t>                                                                 </a:t>
            </a:r>
            <a:r>
              <a:rPr lang="en-US" altLang="zh-TW" sz="4000" b="1" i="0" u="none" strike="noStrike" baseline="0" dirty="0">
                <a:solidFill>
                  <a:srgbClr val="0070C0"/>
                </a:solidFill>
                <a:latin typeface="MicrosoftJhengHeiBold"/>
              </a:rPr>
              <a:t>CEDAW</a:t>
            </a:r>
            <a:r>
              <a:rPr lang="zh-TW" altLang="en-US" sz="4000" b="1" i="0" u="none" strike="noStrike" baseline="0" dirty="0">
                <a:solidFill>
                  <a:srgbClr val="0070C0"/>
                </a:solidFill>
                <a:latin typeface="MicrosoftJhengHeiBold"/>
              </a:rPr>
              <a:t>架構</a:t>
            </a:r>
            <a:br>
              <a:rPr lang="en-US" altLang="zh-TW" sz="1800" b="1" dirty="0">
                <a:solidFill>
                  <a:srgbClr val="0070C0"/>
                </a:solidFill>
                <a:latin typeface="MicrosoftJhengHeiBold"/>
              </a:rPr>
            </a:br>
            <a:r>
              <a:rPr lang="en-US" altLang="zh-TW" i="0" u="none" strike="noStrike" baseline="0" dirty="0">
                <a:solidFill>
                  <a:srgbClr val="C00000"/>
                </a:solidFill>
                <a:latin typeface="MicrosoftJhengHeiBold"/>
              </a:rPr>
              <a:t>CEDAW</a:t>
            </a:r>
            <a:r>
              <a:rPr lang="zh-TW" altLang="en-US" i="0" u="none" strike="noStrike" baseline="0" dirty="0">
                <a:solidFill>
                  <a:srgbClr val="C00000"/>
                </a:solidFill>
                <a:latin typeface="MicrosoftJhengHeiBold"/>
              </a:rPr>
              <a:t>第</a:t>
            </a:r>
            <a:r>
              <a:rPr lang="en-US" altLang="zh-TW" i="0" u="none" strike="noStrike" baseline="0" dirty="0">
                <a:solidFill>
                  <a:srgbClr val="C00000"/>
                </a:solidFill>
                <a:latin typeface="MicrosoftJhengHeiBold"/>
              </a:rPr>
              <a:t>1</a:t>
            </a:r>
            <a:r>
              <a:rPr lang="zh-TW" altLang="en-US" i="0" u="none" strike="noStrike" baseline="0" dirty="0">
                <a:solidFill>
                  <a:srgbClr val="C00000"/>
                </a:solidFill>
                <a:latin typeface="MicrosoftJhengHeiBold"/>
              </a:rPr>
              <a:t>條</a:t>
            </a:r>
            <a:r>
              <a:rPr lang="en-US" altLang="zh-TW" i="0" u="none" strike="noStrike" baseline="0" dirty="0">
                <a:solidFill>
                  <a:srgbClr val="C00000"/>
                </a:solidFill>
                <a:latin typeface="MicrosoftJhengHeiBold"/>
              </a:rPr>
              <a:t>-</a:t>
            </a:r>
            <a:r>
              <a:rPr lang="zh-TW" altLang="en-US" i="0" u="none" strike="noStrike" baseline="0" dirty="0">
                <a:solidFill>
                  <a:srgbClr val="C00000"/>
                </a:solidFill>
                <a:latin typeface="MicrosoftJhengHeiBold"/>
              </a:rPr>
              <a:t>第</a:t>
            </a:r>
            <a:r>
              <a:rPr lang="en-US" altLang="zh-TW" i="0" u="none" strike="noStrike" baseline="0" dirty="0">
                <a:solidFill>
                  <a:srgbClr val="C00000"/>
                </a:solidFill>
                <a:latin typeface="MicrosoftJhengHeiBold"/>
              </a:rPr>
              <a:t>30</a:t>
            </a:r>
            <a:r>
              <a:rPr lang="zh-TW" altLang="en-US" i="0" u="none" strike="noStrike" baseline="0" dirty="0">
                <a:solidFill>
                  <a:srgbClr val="C00000"/>
                </a:solidFill>
                <a:latin typeface="MicrosoftJhengHeiBold"/>
              </a:rPr>
              <a:t>條條文</a:t>
            </a:r>
            <a:br>
              <a:rPr lang="zh-TW" altLang="en-US" sz="1800" b="1" i="0" u="none" strike="noStrike" baseline="0" dirty="0">
                <a:latin typeface="MicrosoftJhengHeiBold"/>
              </a:rPr>
            </a:br>
            <a:r>
              <a:rPr lang="zh-TW" altLang="en-US" sz="2200" b="0" i="0" u="none" strike="noStrike" baseline="0" dirty="0">
                <a:solidFill>
                  <a:srgbClr val="7030A0"/>
                </a:solidFill>
                <a:latin typeface="MicrosoftJhengHeiRegular"/>
              </a:rPr>
              <a:t>第</a:t>
            </a:r>
            <a:r>
              <a:rPr lang="en-US" altLang="zh-TW" sz="2200" b="0" i="0" u="none" strike="noStrike" baseline="0" dirty="0">
                <a:solidFill>
                  <a:srgbClr val="7030A0"/>
                </a:solidFill>
                <a:latin typeface="MicrosoftJhengHeiRegular"/>
              </a:rPr>
              <a:t>1-5</a:t>
            </a:r>
            <a:r>
              <a:rPr lang="zh-TW" altLang="en-US" sz="2200" b="0" i="0" u="none" strike="noStrike" baseline="0" dirty="0">
                <a:solidFill>
                  <a:srgbClr val="7030A0"/>
                </a:solidFill>
                <a:latin typeface="MicrosoftJhengHeiRegular"/>
              </a:rPr>
              <a:t>條：總論歧視之定義與國家應負之責任。</a:t>
            </a:r>
            <a:br>
              <a:rPr lang="zh-TW" altLang="en-US" sz="2200" b="0" i="0" u="none" strike="noStrike" baseline="0" dirty="0">
                <a:solidFill>
                  <a:srgbClr val="7030A0"/>
                </a:solidFill>
                <a:latin typeface="MicrosoftJhengHeiRegular"/>
              </a:rPr>
            </a:br>
            <a:r>
              <a:rPr lang="zh-TW" altLang="en-US" sz="2200" b="0" i="0" u="none" strike="noStrike" baseline="0" dirty="0">
                <a:solidFill>
                  <a:srgbClr val="7030A0"/>
                </a:solidFill>
                <a:latin typeface="MicrosoftJhengHeiRegular"/>
              </a:rPr>
              <a:t>第</a:t>
            </a:r>
            <a:r>
              <a:rPr lang="en-US" altLang="zh-TW" sz="2200" b="0" i="0" u="none" strike="noStrike" baseline="0" dirty="0">
                <a:solidFill>
                  <a:srgbClr val="7030A0"/>
                </a:solidFill>
                <a:latin typeface="MicrosoftJhengHeiRegular"/>
              </a:rPr>
              <a:t>6-16</a:t>
            </a:r>
            <a:r>
              <a:rPr lang="zh-TW" altLang="en-US" sz="2200" b="0" i="0" u="none" strike="noStrike" baseline="0" dirty="0">
                <a:solidFill>
                  <a:srgbClr val="7030A0"/>
                </a:solidFill>
                <a:latin typeface="MicrosoftJhengHeiRegular"/>
              </a:rPr>
              <a:t>條：女性在各個領域應享之權利：參政、國際參與、</a:t>
            </a:r>
            <a:br>
              <a:rPr lang="zh-TW" altLang="en-US" sz="2200" b="0" i="0" u="none" strike="noStrike" baseline="0" dirty="0">
                <a:solidFill>
                  <a:srgbClr val="7030A0"/>
                </a:solidFill>
                <a:latin typeface="MicrosoftJhengHeiRegular"/>
              </a:rPr>
            </a:br>
            <a:r>
              <a:rPr lang="zh-TW" altLang="en-US" sz="2200" b="0" i="0" u="none" strike="noStrike" baseline="0" dirty="0">
                <a:solidFill>
                  <a:srgbClr val="7030A0"/>
                </a:solidFill>
                <a:latin typeface="MicrosoftJhengHeiRegular"/>
              </a:rPr>
              <a:t>國籍、教育、就業、健康、經濟、社會福利、農村婦女、法律及婚姻。</a:t>
            </a:r>
            <a:br>
              <a:rPr lang="zh-TW" altLang="en-US" sz="2200" b="0" i="0" u="none" strike="noStrike" baseline="0" dirty="0">
                <a:solidFill>
                  <a:srgbClr val="7030A0"/>
                </a:solidFill>
                <a:latin typeface="MicrosoftJhengHeiRegular"/>
              </a:rPr>
            </a:br>
            <a:r>
              <a:rPr lang="zh-TW" altLang="en-US" sz="2200" b="0" i="0" u="none" strike="noStrike" baseline="0" dirty="0">
                <a:solidFill>
                  <a:srgbClr val="7030A0"/>
                </a:solidFill>
                <a:latin typeface="MicrosoftJhengHeiRegular"/>
              </a:rPr>
              <a:t>第</a:t>
            </a:r>
            <a:r>
              <a:rPr lang="en-US" altLang="zh-TW" sz="2200" b="0" i="0" u="none" strike="noStrike" baseline="0" dirty="0">
                <a:solidFill>
                  <a:srgbClr val="7030A0"/>
                </a:solidFill>
                <a:latin typeface="MicrosoftJhengHeiRegular"/>
              </a:rPr>
              <a:t>17-30</a:t>
            </a:r>
            <a:r>
              <a:rPr lang="zh-TW" altLang="en-US" sz="2200" b="0" i="0" u="none" strike="noStrike" baseline="0" dirty="0">
                <a:solidFill>
                  <a:srgbClr val="7030A0"/>
                </a:solidFill>
                <a:latin typeface="MicrosoftJhengHeiRegular"/>
              </a:rPr>
              <a:t>條：明訂國家報告提交、審查過程及</a:t>
            </a:r>
            <a:r>
              <a:rPr lang="en-US" altLang="zh-TW" sz="2200" b="0" i="0" u="none" strike="noStrike" baseline="0" dirty="0">
                <a:solidFill>
                  <a:srgbClr val="7030A0"/>
                </a:solidFill>
                <a:latin typeface="MicrosoftJhengHeiRegular"/>
              </a:rPr>
              <a:t>CEDAW</a:t>
            </a:r>
            <a:r>
              <a:rPr lang="zh-TW" altLang="en-US" sz="2200" b="0" i="0" u="none" strike="noStrike" baseline="0" dirty="0">
                <a:solidFill>
                  <a:srgbClr val="7030A0"/>
                </a:solidFill>
                <a:latin typeface="MicrosoftJhengHeiRegular"/>
              </a:rPr>
              <a:t>委員</a:t>
            </a:r>
            <a:br>
              <a:rPr lang="zh-TW" altLang="en-US" sz="2200" b="0" i="0" u="none" strike="noStrike" baseline="0" dirty="0">
                <a:solidFill>
                  <a:srgbClr val="7030A0"/>
                </a:solidFill>
                <a:latin typeface="MicrosoftJhengHeiRegular"/>
              </a:rPr>
            </a:br>
            <a:r>
              <a:rPr lang="zh-TW" altLang="en-US" sz="2200" b="0" i="0" u="none" strike="noStrike" baseline="0" dirty="0">
                <a:solidFill>
                  <a:srgbClr val="7030A0"/>
                </a:solidFill>
                <a:latin typeface="MicrosoftJhengHeiRegular"/>
              </a:rPr>
              <a:t>會組成與功能。</a:t>
            </a:r>
            <a:br>
              <a:rPr lang="zh-TW" altLang="en-US" sz="2200" b="0" i="0" u="none" strike="noStrike" baseline="0" dirty="0">
                <a:solidFill>
                  <a:srgbClr val="7030A0"/>
                </a:solidFill>
                <a:latin typeface="MicrosoftJhengHeiRegular"/>
              </a:rPr>
            </a:br>
            <a:r>
              <a:rPr lang="zh-TW" altLang="en-US" sz="3200" b="0" i="0" u="none" strike="noStrike" baseline="0" dirty="0">
                <a:solidFill>
                  <a:srgbClr val="C00000"/>
                </a:solidFill>
                <a:latin typeface="MicrosoftJhengHeiRegular"/>
              </a:rPr>
              <a:t>一般性建議</a:t>
            </a:r>
            <a:br>
              <a:rPr lang="en-US" altLang="zh-TW" sz="2700" b="0" i="0" u="none" strike="noStrike" baseline="0" dirty="0">
                <a:latin typeface="MicrosoftJhengHeiRegular"/>
              </a:rPr>
            </a:br>
            <a:r>
              <a:rPr lang="zh-TW" altLang="en-US" sz="2400" b="0" i="0" u="none" strike="noStrike" baseline="0" dirty="0">
                <a:solidFill>
                  <a:srgbClr val="7030A0"/>
                </a:solidFill>
                <a:latin typeface="MicrosoftJhengHeiRegular"/>
              </a:rPr>
              <a:t>對特定條文的解釋及</a:t>
            </a:r>
            <a:r>
              <a:rPr lang="en-US" altLang="zh-TW" sz="2400" b="0" i="0" u="none" strike="noStrike" baseline="0" dirty="0">
                <a:solidFill>
                  <a:srgbClr val="7030A0"/>
                </a:solidFill>
                <a:latin typeface="MicrosoftJhengHeiRegular"/>
              </a:rPr>
              <a:t>CEDAW</a:t>
            </a:r>
            <a:r>
              <a:rPr lang="zh-TW" altLang="en-US" sz="2400" b="0" i="0" u="none" strike="noStrike" baseline="0" dirty="0">
                <a:solidFill>
                  <a:srgbClr val="7030A0"/>
                </a:solidFill>
                <a:latin typeface="MicrosoftJhengHeiRegular"/>
              </a:rPr>
              <a:t>委員審查締約國報告時觀察到的問題，</a:t>
            </a:r>
            <a:br>
              <a:rPr lang="zh-TW" altLang="en-US" sz="2400" b="0" i="0" u="none" strike="noStrike" baseline="0" dirty="0">
                <a:solidFill>
                  <a:srgbClr val="7030A0"/>
                </a:solidFill>
                <a:latin typeface="MicrosoftJhengHeiRegular"/>
              </a:rPr>
            </a:br>
            <a:r>
              <a:rPr lang="zh-TW" altLang="en-US" sz="2400" b="0" i="0" u="none" strike="noStrike" baseline="0" dirty="0">
                <a:solidFill>
                  <a:srgbClr val="7030A0"/>
                </a:solidFill>
                <a:latin typeface="MicrosoftJhengHeiRegular"/>
              </a:rPr>
              <a:t>可擴大公約範圍，使</a:t>
            </a:r>
            <a:r>
              <a:rPr lang="en-US" altLang="zh-TW" sz="2400" b="0" i="0" u="none" strike="noStrike" baseline="0" dirty="0">
                <a:solidFill>
                  <a:srgbClr val="7030A0"/>
                </a:solidFill>
                <a:latin typeface="MicrosoftJhengHeiRegular"/>
              </a:rPr>
              <a:t>CEDAW</a:t>
            </a:r>
            <a:r>
              <a:rPr lang="zh-TW" altLang="en-US" sz="2400" b="0" i="0" u="none" strike="noStrike" baseline="0" dirty="0">
                <a:solidFill>
                  <a:srgbClr val="7030A0"/>
                </a:solidFill>
                <a:latin typeface="MicrosoftJhengHeiRegular"/>
              </a:rPr>
              <a:t>內涵可與時俱進。目前已頒訂了</a:t>
            </a:r>
            <a:r>
              <a:rPr lang="en-US" altLang="zh-TW" sz="2400" b="0" i="0" u="none" strike="noStrike" baseline="0" dirty="0">
                <a:solidFill>
                  <a:srgbClr val="7030A0"/>
                </a:solidFill>
                <a:latin typeface="MicrosoftJhengHeiRegular"/>
              </a:rPr>
              <a:t>37</a:t>
            </a:r>
            <a:r>
              <a:rPr lang="zh-TW" altLang="en-US" sz="2400" b="0" i="0" u="none" strike="noStrike" baseline="0" dirty="0">
                <a:solidFill>
                  <a:srgbClr val="7030A0"/>
                </a:solidFill>
                <a:latin typeface="MicrosoftJhengHeiRegular"/>
              </a:rPr>
              <a:t>個</a:t>
            </a:r>
            <a:br>
              <a:rPr lang="zh-TW" altLang="en-US" sz="2400" b="0" i="0" u="none" strike="noStrike" baseline="0" dirty="0">
                <a:solidFill>
                  <a:srgbClr val="7030A0"/>
                </a:solidFill>
                <a:latin typeface="MicrosoftJhengHeiRegular"/>
              </a:rPr>
            </a:br>
            <a:r>
              <a:rPr lang="zh-TW" altLang="en-US" sz="2400" b="0" i="0" u="none" strike="noStrike" baseline="0" dirty="0">
                <a:solidFill>
                  <a:srgbClr val="7030A0"/>
                </a:solidFill>
                <a:latin typeface="MicrosoftJhengHeiRegular"/>
              </a:rPr>
              <a:t>一般性建議。</a:t>
            </a:r>
            <a:endParaRPr lang="zh-TW" altLang="en-US" sz="2400" b="1" dirty="0">
              <a:solidFill>
                <a:srgbClr val="7030A0"/>
              </a:solidFill>
            </a:endParaRPr>
          </a:p>
        </p:txBody>
      </p:sp>
      <p:sp>
        <p:nvSpPr>
          <p:cNvPr id="3" name="內容版面配置區 2">
            <a:extLst>
              <a:ext uri="{FF2B5EF4-FFF2-40B4-BE49-F238E27FC236}">
                <a16:creationId xmlns:a16="http://schemas.microsoft.com/office/drawing/2014/main" id="{020890AB-2875-47D6-BE1A-DB283B894133}"/>
              </a:ext>
            </a:extLst>
          </p:cNvPr>
          <p:cNvSpPr>
            <a:spLocks noGrp="1"/>
          </p:cNvSpPr>
          <p:nvPr>
            <p:ph idx="1"/>
          </p:nvPr>
        </p:nvSpPr>
        <p:spPr>
          <a:xfrm>
            <a:off x="677334" y="221942"/>
            <a:ext cx="8596668" cy="923277"/>
          </a:xfrm>
        </p:spPr>
        <p:txBody>
          <a:bodyPr>
            <a:noAutofit/>
          </a:bodyPr>
          <a:lstStyle/>
          <a:p>
            <a:pPr marL="0" indent="0" algn="ctr">
              <a:buNone/>
            </a:pPr>
            <a:r>
              <a:rPr lang="en-US" altLang="zh-TW" sz="4800" dirty="0"/>
              <a:t>CEDAW</a:t>
            </a:r>
            <a:r>
              <a:rPr lang="zh-TW" altLang="en-US" sz="4800" dirty="0"/>
              <a:t>之核心概念</a:t>
            </a:r>
          </a:p>
        </p:txBody>
      </p:sp>
      <p:sp>
        <p:nvSpPr>
          <p:cNvPr id="4" name="文字方塊 3">
            <a:extLst>
              <a:ext uri="{FF2B5EF4-FFF2-40B4-BE49-F238E27FC236}">
                <a16:creationId xmlns:a16="http://schemas.microsoft.com/office/drawing/2014/main" id="{03A7206E-09CE-4553-9CDC-3048AEA01183}"/>
              </a:ext>
            </a:extLst>
          </p:cNvPr>
          <p:cNvSpPr txBox="1"/>
          <p:nvPr/>
        </p:nvSpPr>
        <p:spPr>
          <a:xfrm>
            <a:off x="7474227" y="3723861"/>
            <a:ext cx="3090276" cy="923330"/>
          </a:xfrm>
          <a:prstGeom prst="rect">
            <a:avLst/>
          </a:prstGeom>
          <a:noFill/>
        </p:spPr>
        <p:txBody>
          <a:bodyPr wrap="square" rtlCol="0">
            <a:spAutoFit/>
          </a:bodyPr>
          <a:lstStyle/>
          <a:p>
            <a:endParaRPr lang="zh-TW" altLang="en-US" sz="5400" b="1" dirty="0">
              <a:solidFill>
                <a:srgbClr val="7030A0"/>
              </a:solidFill>
            </a:endParaRPr>
          </a:p>
        </p:txBody>
      </p:sp>
    </p:spTree>
    <p:extLst>
      <p:ext uri="{BB962C8B-B14F-4D97-AF65-F5344CB8AC3E}">
        <p14:creationId xmlns:p14="http://schemas.microsoft.com/office/powerpoint/2010/main" val="281261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with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80">
                                          <p:stCondLst>
                                            <p:cond delay="0"/>
                                          </p:stCondLst>
                                        </p:cTn>
                                        <p:tgtEl>
                                          <p:spTgt spid="4">
                                            <p:txEl>
                                              <p:pRg st="0" end="0"/>
                                            </p:txEl>
                                          </p:spTgt>
                                        </p:tgtEl>
                                      </p:cBhvr>
                                    </p:animEffect>
                                    <p:anim calcmode="lin" valueType="num">
                                      <p:cBhvr>
                                        <p:cTn id="8" dur="1822" tmFilter="0,0; 0.14,0.36; 0.43,0.73; 0.71,0.91; 1.0,1.0">
                                          <p:stCondLst>
                                            <p:cond delay="0"/>
                                          </p:stCondLst>
                                        </p:cTn>
                                        <p:tgtEl>
                                          <p:spTgt spid="4">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xEl>
                                              <p:pRg st="0" end="0"/>
                                            </p:txEl>
                                          </p:spTgt>
                                        </p:tgtEl>
                                      </p:cBhvr>
                                      <p:to x="100000" y="60000"/>
                                    </p:animScale>
                                    <p:animScale>
                                      <p:cBhvr>
                                        <p:cTn id="14" dur="166" decel="50000">
                                          <p:stCondLst>
                                            <p:cond delay="676"/>
                                          </p:stCondLst>
                                        </p:cTn>
                                        <p:tgtEl>
                                          <p:spTgt spid="4">
                                            <p:txEl>
                                              <p:pRg st="0" end="0"/>
                                            </p:txEl>
                                          </p:spTgt>
                                        </p:tgtEl>
                                      </p:cBhvr>
                                      <p:to x="100000" y="100000"/>
                                    </p:animScale>
                                    <p:animScale>
                                      <p:cBhvr>
                                        <p:cTn id="15" dur="26">
                                          <p:stCondLst>
                                            <p:cond delay="1312"/>
                                          </p:stCondLst>
                                        </p:cTn>
                                        <p:tgtEl>
                                          <p:spTgt spid="4">
                                            <p:txEl>
                                              <p:pRg st="0" end="0"/>
                                            </p:txEl>
                                          </p:spTgt>
                                        </p:tgtEl>
                                      </p:cBhvr>
                                      <p:to x="100000" y="80000"/>
                                    </p:animScale>
                                    <p:animScale>
                                      <p:cBhvr>
                                        <p:cTn id="16" dur="166" decel="50000">
                                          <p:stCondLst>
                                            <p:cond delay="1338"/>
                                          </p:stCondLst>
                                        </p:cTn>
                                        <p:tgtEl>
                                          <p:spTgt spid="4">
                                            <p:txEl>
                                              <p:pRg st="0" end="0"/>
                                            </p:txEl>
                                          </p:spTgt>
                                        </p:tgtEl>
                                      </p:cBhvr>
                                      <p:to x="100000" y="100000"/>
                                    </p:animScale>
                                    <p:animScale>
                                      <p:cBhvr>
                                        <p:cTn id="17" dur="26">
                                          <p:stCondLst>
                                            <p:cond delay="1642"/>
                                          </p:stCondLst>
                                        </p:cTn>
                                        <p:tgtEl>
                                          <p:spTgt spid="4">
                                            <p:txEl>
                                              <p:pRg st="0" end="0"/>
                                            </p:txEl>
                                          </p:spTgt>
                                        </p:tgtEl>
                                      </p:cBhvr>
                                      <p:to x="100000" y="90000"/>
                                    </p:animScale>
                                    <p:animScale>
                                      <p:cBhvr>
                                        <p:cTn id="18" dur="166" decel="50000">
                                          <p:stCondLst>
                                            <p:cond delay="1668"/>
                                          </p:stCondLst>
                                        </p:cTn>
                                        <p:tgtEl>
                                          <p:spTgt spid="4">
                                            <p:txEl>
                                              <p:pRg st="0" end="0"/>
                                            </p:txEl>
                                          </p:spTgt>
                                        </p:tgtEl>
                                      </p:cBhvr>
                                      <p:to x="100000" y="100000"/>
                                    </p:animScale>
                                    <p:animScale>
                                      <p:cBhvr>
                                        <p:cTn id="19" dur="26">
                                          <p:stCondLst>
                                            <p:cond delay="1808"/>
                                          </p:stCondLst>
                                        </p:cTn>
                                        <p:tgtEl>
                                          <p:spTgt spid="4">
                                            <p:txEl>
                                              <p:pRg st="0" end="0"/>
                                            </p:txEl>
                                          </p:spTgt>
                                        </p:tgtEl>
                                      </p:cBhvr>
                                      <p:to x="100000" y="95000"/>
                                    </p:animScale>
                                    <p:animScale>
                                      <p:cBhvr>
                                        <p:cTn id="20" dur="166" decel="50000">
                                          <p:stCondLst>
                                            <p:cond delay="1834"/>
                                          </p:stCondLst>
                                        </p:cTn>
                                        <p:tgtEl>
                                          <p:spTgt spid="4">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62BB83D-EAB7-424A-ABB9-73534C1A401A}"/>
              </a:ext>
            </a:extLst>
          </p:cNvPr>
          <p:cNvSpPr>
            <a:spLocks noGrp="1"/>
          </p:cNvSpPr>
          <p:nvPr>
            <p:ph type="title"/>
          </p:nvPr>
        </p:nvSpPr>
        <p:spPr>
          <a:xfrm>
            <a:off x="677333" y="609600"/>
            <a:ext cx="9452087" cy="1320800"/>
          </a:xfrm>
        </p:spPr>
        <p:txBody>
          <a:bodyPr>
            <a:normAutofit/>
          </a:bodyPr>
          <a:lstStyle/>
          <a:p>
            <a:pPr algn="ctr"/>
            <a:r>
              <a:rPr lang="en-US" altLang="zh-TW" sz="4800" dirty="0">
                <a:solidFill>
                  <a:schemeClr val="tx1"/>
                </a:solidFill>
              </a:rPr>
              <a:t>CEDAW</a:t>
            </a:r>
            <a:r>
              <a:rPr lang="zh-TW" altLang="en-US" sz="4800" dirty="0">
                <a:solidFill>
                  <a:schemeClr val="tx1"/>
                </a:solidFill>
              </a:rPr>
              <a:t>條文及應用</a:t>
            </a:r>
          </a:p>
        </p:txBody>
      </p:sp>
      <p:sp>
        <p:nvSpPr>
          <p:cNvPr id="3" name="內容版面配置區 2">
            <a:extLst>
              <a:ext uri="{FF2B5EF4-FFF2-40B4-BE49-F238E27FC236}">
                <a16:creationId xmlns:a16="http://schemas.microsoft.com/office/drawing/2014/main" id="{03268198-1A02-4C70-BE21-9774DD1A65E2}"/>
              </a:ext>
            </a:extLst>
          </p:cNvPr>
          <p:cNvSpPr>
            <a:spLocks noGrp="1"/>
          </p:cNvSpPr>
          <p:nvPr>
            <p:ph idx="1"/>
          </p:nvPr>
        </p:nvSpPr>
        <p:spPr>
          <a:xfrm>
            <a:off x="381739" y="1811045"/>
            <a:ext cx="10289219" cy="4687410"/>
          </a:xfrm>
        </p:spPr>
        <p:txBody>
          <a:bodyPr>
            <a:normAutofit/>
          </a:bodyPr>
          <a:lstStyle/>
          <a:p>
            <a:pPr marL="0" indent="0">
              <a:buNone/>
            </a:pPr>
            <a:r>
              <a:rPr lang="en-US" altLang="zh-TW" sz="4100" dirty="0">
                <a:solidFill>
                  <a:srgbClr val="0070C0"/>
                </a:solidFill>
              </a:rPr>
              <a:t>CEDAW </a:t>
            </a:r>
            <a:r>
              <a:rPr lang="zh-TW" altLang="en-US" sz="4100" dirty="0">
                <a:solidFill>
                  <a:srgbClr val="0070C0"/>
                </a:solidFill>
              </a:rPr>
              <a:t>第</a:t>
            </a:r>
            <a:r>
              <a:rPr lang="en-US" altLang="zh-TW" sz="4100" dirty="0">
                <a:solidFill>
                  <a:srgbClr val="0070C0"/>
                </a:solidFill>
              </a:rPr>
              <a:t>5 </a:t>
            </a:r>
            <a:r>
              <a:rPr lang="zh-TW" altLang="en-US" sz="4100" dirty="0">
                <a:solidFill>
                  <a:srgbClr val="0070C0"/>
                </a:solidFill>
              </a:rPr>
              <a:t>條： 性別刻板印象和偏見</a:t>
            </a:r>
            <a:endParaRPr lang="en-US" altLang="zh-TW" sz="4100" dirty="0">
              <a:solidFill>
                <a:srgbClr val="0070C0"/>
              </a:solidFill>
            </a:endParaRPr>
          </a:p>
          <a:p>
            <a:pPr marL="0" indent="0">
              <a:buNone/>
            </a:pPr>
            <a:r>
              <a:rPr lang="zh-TW" altLang="en-US" sz="3000" dirty="0">
                <a:solidFill>
                  <a:srgbClr val="7030A0"/>
                </a:solidFill>
              </a:rPr>
              <a:t>締約各國應採取一切適當措施：</a:t>
            </a:r>
          </a:p>
          <a:p>
            <a:pPr marL="0" indent="0">
              <a:buNone/>
            </a:pPr>
            <a:r>
              <a:rPr lang="zh-TW" altLang="en-US" sz="2800" dirty="0">
                <a:solidFill>
                  <a:srgbClr val="7030A0"/>
                </a:solidFill>
              </a:rPr>
              <a:t>（</a:t>
            </a:r>
            <a:r>
              <a:rPr lang="en-US" altLang="zh-TW" sz="2800" dirty="0">
                <a:solidFill>
                  <a:srgbClr val="7030A0"/>
                </a:solidFill>
              </a:rPr>
              <a:t>a</a:t>
            </a:r>
            <a:r>
              <a:rPr lang="zh-TW" altLang="en-US" sz="2800" dirty="0">
                <a:solidFill>
                  <a:srgbClr val="7030A0"/>
                </a:solidFill>
              </a:rPr>
              <a:t>）改變男女的社會和文化行為模式，</a:t>
            </a:r>
          </a:p>
          <a:p>
            <a:pPr marL="0" indent="0">
              <a:buNone/>
            </a:pPr>
            <a:r>
              <a:rPr lang="zh-TW" altLang="en-US" sz="2800" dirty="0">
                <a:solidFill>
                  <a:srgbClr val="7030A0"/>
                </a:solidFill>
              </a:rPr>
              <a:t>以消除基於性別而分尊卑觀念或基於男女任務定型所產生的偏見、習俗和一切其他做法；</a:t>
            </a:r>
          </a:p>
          <a:p>
            <a:pPr marL="0" indent="0">
              <a:buNone/>
            </a:pPr>
            <a:r>
              <a:rPr lang="zh-TW" altLang="en-US" sz="2800" b="1" dirty="0">
                <a:solidFill>
                  <a:srgbClr val="7030A0"/>
                </a:solidFill>
              </a:rPr>
              <a:t>（</a:t>
            </a:r>
            <a:r>
              <a:rPr lang="en-US" altLang="zh-TW" sz="2800" b="1" dirty="0">
                <a:solidFill>
                  <a:srgbClr val="7030A0"/>
                </a:solidFill>
              </a:rPr>
              <a:t>b</a:t>
            </a:r>
            <a:r>
              <a:rPr lang="zh-TW" altLang="en-US" sz="2800" b="1" dirty="0">
                <a:solidFill>
                  <a:srgbClr val="7030A0"/>
                </a:solidFill>
              </a:rPr>
              <a:t>）保證家庭教育應包括正確了解母性的社會功能和確認教養子女是父母的共同責任，當然在任何情況下都應首先考慮子女的利益。</a:t>
            </a:r>
          </a:p>
        </p:txBody>
      </p:sp>
    </p:spTree>
    <p:extLst>
      <p:ext uri="{BB962C8B-B14F-4D97-AF65-F5344CB8AC3E}">
        <p14:creationId xmlns:p14="http://schemas.microsoft.com/office/powerpoint/2010/main" val="1702900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7AFD7F1-D6F5-4BD1-9FE7-8DC69AF94DBB}"/>
              </a:ext>
            </a:extLst>
          </p:cNvPr>
          <p:cNvSpPr>
            <a:spLocks noGrp="1"/>
          </p:cNvSpPr>
          <p:nvPr>
            <p:ph type="title"/>
          </p:nvPr>
        </p:nvSpPr>
        <p:spPr/>
        <p:txBody>
          <a:bodyPr>
            <a:normAutofit/>
          </a:bodyPr>
          <a:lstStyle/>
          <a:p>
            <a:pPr algn="ctr"/>
            <a:r>
              <a:rPr lang="zh-TW" altLang="en-US" sz="4400" dirty="0">
                <a:solidFill>
                  <a:schemeClr val="tx1"/>
                </a:solidFill>
              </a:rPr>
              <a:t>本中心相關業務案例探討</a:t>
            </a:r>
          </a:p>
        </p:txBody>
      </p:sp>
      <p:sp>
        <p:nvSpPr>
          <p:cNvPr id="3" name="內容版面配置區 2">
            <a:extLst>
              <a:ext uri="{FF2B5EF4-FFF2-40B4-BE49-F238E27FC236}">
                <a16:creationId xmlns:a16="http://schemas.microsoft.com/office/drawing/2014/main" id="{39B9F5F2-BBDB-4E43-A4C4-57D8F8A5F988}"/>
              </a:ext>
            </a:extLst>
          </p:cNvPr>
          <p:cNvSpPr>
            <a:spLocks noGrp="1"/>
          </p:cNvSpPr>
          <p:nvPr>
            <p:ph idx="1"/>
          </p:nvPr>
        </p:nvSpPr>
        <p:spPr>
          <a:xfrm>
            <a:off x="355107" y="1642369"/>
            <a:ext cx="9880845" cy="5015883"/>
          </a:xfrm>
        </p:spPr>
        <p:txBody>
          <a:bodyPr>
            <a:normAutofit fontScale="92500" lnSpcReduction="10000"/>
          </a:bodyPr>
          <a:lstStyle/>
          <a:p>
            <a:pPr marL="0" indent="0">
              <a:buNone/>
            </a:pPr>
            <a:r>
              <a:rPr lang="zh-TW" altLang="en-US" sz="3600" dirty="0">
                <a:solidFill>
                  <a:srgbClr val="0070C0"/>
                </a:solidFill>
              </a:rPr>
              <a:t>以「家務勞動的協商合作」為例</a:t>
            </a:r>
          </a:p>
          <a:p>
            <a:pPr marL="0" indent="0">
              <a:buNone/>
            </a:pPr>
            <a:r>
              <a:rPr lang="zh-TW" altLang="en-US" sz="2800" dirty="0">
                <a:solidFill>
                  <a:srgbClr val="C00000"/>
                </a:solidFill>
              </a:rPr>
              <a:t>家務之事，誰的事</a:t>
            </a:r>
            <a:r>
              <a:rPr lang="en-US" altLang="zh-TW" sz="2800" dirty="0">
                <a:solidFill>
                  <a:srgbClr val="C00000"/>
                </a:solidFill>
              </a:rPr>
              <a:t>?</a:t>
            </a:r>
          </a:p>
          <a:p>
            <a:r>
              <a:rPr lang="zh-TW" altLang="en-US" sz="2800" dirty="0">
                <a:solidFill>
                  <a:srgbClr val="7030A0"/>
                </a:solidFill>
              </a:rPr>
              <a:t>家務勞動是每個人日常生活中難以迴避的工作，而家庭照顧議題更是身為照顧者或被照顧者的我們，在生老病死過程裡終將面對的課題。家庭成員中彼此支持的意願，明白家庭需要經營，而這經營不能是靠犧牲某位家庭成員而達成，其責任也不應落在任何單一個人或性別身上。</a:t>
            </a:r>
          </a:p>
          <a:p>
            <a:r>
              <a:rPr lang="zh-TW" altLang="en-US" sz="2800" dirty="0">
                <a:solidFill>
                  <a:srgbClr val="7030A0"/>
                </a:solidFill>
              </a:rPr>
              <a:t>家務工作並不是將所有內容條列下來之後、平均分攤給每一位家庭成員就叫做公平，家庭成員中可能各自有不同作息和能力，每個家庭須視個別情況去分配討論。</a:t>
            </a:r>
          </a:p>
          <a:p>
            <a:r>
              <a:rPr lang="zh-TW" altLang="en-US" sz="2800" dirty="0">
                <a:solidFill>
                  <a:srgbClr val="7030A0"/>
                </a:solidFill>
              </a:rPr>
              <a:t>家務分工沒有一個放諸四海皆準的固定模式，也無法套用或公式計算。</a:t>
            </a:r>
          </a:p>
          <a:p>
            <a:endParaRPr lang="en-US" altLang="zh-TW" sz="2800" dirty="0">
              <a:solidFill>
                <a:srgbClr val="C00000"/>
              </a:solidFill>
            </a:endParaRPr>
          </a:p>
          <a:p>
            <a:endParaRPr lang="zh-TW" altLang="en-US" sz="2800" dirty="0">
              <a:solidFill>
                <a:srgbClr val="C00000"/>
              </a:solidFill>
            </a:endParaRPr>
          </a:p>
          <a:p>
            <a:endParaRPr lang="en-US" altLang="zh-TW" sz="2800" dirty="0">
              <a:solidFill>
                <a:srgbClr val="C00000"/>
              </a:solidFill>
            </a:endParaRPr>
          </a:p>
          <a:p>
            <a:endParaRPr lang="zh-TW" altLang="en-US" sz="3600" dirty="0"/>
          </a:p>
          <a:p>
            <a:pPr marL="0" indent="0">
              <a:buNone/>
            </a:pPr>
            <a:endParaRPr lang="zh-TW" altLang="en-US" dirty="0"/>
          </a:p>
        </p:txBody>
      </p:sp>
    </p:spTree>
    <p:extLst>
      <p:ext uri="{BB962C8B-B14F-4D97-AF65-F5344CB8AC3E}">
        <p14:creationId xmlns:p14="http://schemas.microsoft.com/office/powerpoint/2010/main" val="2696166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B22D46F-BEDE-46FC-B907-1A83803B3D41}"/>
              </a:ext>
            </a:extLst>
          </p:cNvPr>
          <p:cNvSpPr>
            <a:spLocks noGrp="1"/>
          </p:cNvSpPr>
          <p:nvPr>
            <p:ph type="title"/>
          </p:nvPr>
        </p:nvSpPr>
        <p:spPr/>
        <p:txBody>
          <a:bodyPr>
            <a:normAutofit/>
          </a:bodyPr>
          <a:lstStyle/>
          <a:p>
            <a:pPr algn="ctr"/>
            <a:r>
              <a:rPr lang="zh-TW" altLang="en-US" sz="4000" dirty="0">
                <a:solidFill>
                  <a:srgbClr val="0070C0"/>
                </a:solidFill>
              </a:rPr>
              <a:t>與女性難分難解的照顧者形象</a:t>
            </a:r>
          </a:p>
        </p:txBody>
      </p:sp>
      <p:sp>
        <p:nvSpPr>
          <p:cNvPr id="3" name="內容版面配置區 2">
            <a:extLst>
              <a:ext uri="{FF2B5EF4-FFF2-40B4-BE49-F238E27FC236}">
                <a16:creationId xmlns:a16="http://schemas.microsoft.com/office/drawing/2014/main" id="{27401B26-BA96-4DBF-BE1D-CC117EBAC2C1}"/>
              </a:ext>
            </a:extLst>
          </p:cNvPr>
          <p:cNvSpPr>
            <a:spLocks noGrp="1"/>
          </p:cNvSpPr>
          <p:nvPr>
            <p:ph idx="1"/>
          </p:nvPr>
        </p:nvSpPr>
        <p:spPr>
          <a:xfrm>
            <a:off x="337351" y="2160589"/>
            <a:ext cx="9854213" cy="4542052"/>
          </a:xfrm>
        </p:spPr>
        <p:txBody>
          <a:bodyPr/>
          <a:lstStyle/>
          <a:p>
            <a:pPr marL="0" indent="0">
              <a:buNone/>
            </a:pPr>
            <a:r>
              <a:rPr lang="zh-TW" altLang="en-US" sz="2800" dirty="0">
                <a:solidFill>
                  <a:srgbClr val="7030A0"/>
                </a:solidFill>
              </a:rPr>
              <a:t>在父權社會裡，普遍賦予投入家庭照顧的女性神聖的光環，尤其是在照料孩童上。「母職天生」及母親角色在孩童成長過程中的重要性不斷地擴增、強化、放大，隨著媒體型態的多元，各式經過「專家學者加持過」的教養文章充斥生活四周，無孔不入。</a:t>
            </a:r>
          </a:p>
          <a:p>
            <a:pPr marL="0" indent="0">
              <a:buNone/>
            </a:pPr>
            <a:r>
              <a:rPr lang="zh-TW" altLang="en-US" sz="2800" dirty="0">
                <a:solidFill>
                  <a:srgbClr val="7030A0"/>
                </a:solidFill>
              </a:rPr>
              <a:t>在一個家庭中，父親投入親職責任的重要性不在話下，雙親共同投入下一代的教養是維繫孩子發展的一大基石。甚至隨著家庭多元樣貌被看見，如：隔代教養中的祖父母或叔姑姨舅、同志家庭的雙親等，都可以為共親職（</a:t>
            </a:r>
            <a:r>
              <a:rPr lang="en-US" altLang="zh-TW" sz="2800" dirty="0">
                <a:solidFill>
                  <a:srgbClr val="7030A0"/>
                </a:solidFill>
              </a:rPr>
              <a:t>co-parenting</a:t>
            </a:r>
            <a:r>
              <a:rPr lang="zh-TW" altLang="en-US" sz="2800" dirty="0">
                <a:solidFill>
                  <a:srgbClr val="7030A0"/>
                </a:solidFill>
              </a:rPr>
              <a:t>）中的親職擔負者重新定義，並共同為教養孩子投注心力。</a:t>
            </a:r>
          </a:p>
          <a:p>
            <a:pPr marL="0" indent="0">
              <a:buNone/>
            </a:pPr>
            <a:endParaRPr lang="zh-TW" altLang="en-US" dirty="0"/>
          </a:p>
        </p:txBody>
      </p:sp>
    </p:spTree>
    <p:extLst>
      <p:ext uri="{BB962C8B-B14F-4D97-AF65-F5344CB8AC3E}">
        <p14:creationId xmlns:p14="http://schemas.microsoft.com/office/powerpoint/2010/main" val="2843305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9CFCC42-A724-49DF-8B12-BEAF922E3EB8}"/>
              </a:ext>
            </a:extLst>
          </p:cNvPr>
          <p:cNvSpPr>
            <a:spLocks noGrp="1"/>
          </p:cNvSpPr>
          <p:nvPr>
            <p:ph type="title"/>
          </p:nvPr>
        </p:nvSpPr>
        <p:spPr>
          <a:xfrm>
            <a:off x="399495" y="609600"/>
            <a:ext cx="10750858" cy="1320800"/>
          </a:xfrm>
        </p:spPr>
        <p:txBody>
          <a:bodyPr>
            <a:noAutofit/>
          </a:bodyPr>
          <a:lstStyle/>
          <a:p>
            <a:r>
              <a:rPr lang="zh-TW" altLang="en-US" sz="4400" dirty="0">
                <a:solidFill>
                  <a:srgbClr val="0070C0"/>
                </a:solidFill>
              </a:rPr>
              <a:t>性別意識成長</a:t>
            </a:r>
            <a:r>
              <a:rPr lang="en-US" altLang="zh-TW" sz="4400" dirty="0">
                <a:solidFill>
                  <a:srgbClr val="0070C0"/>
                </a:solidFill>
              </a:rPr>
              <a:t>-</a:t>
            </a:r>
            <a:r>
              <a:rPr lang="zh-TW" altLang="en-US" sz="4400" dirty="0">
                <a:solidFill>
                  <a:srgbClr val="0070C0"/>
                </a:solidFill>
              </a:rPr>
              <a:t>數位學習課程手冊教材介紹</a:t>
            </a:r>
          </a:p>
        </p:txBody>
      </p:sp>
      <p:sp>
        <p:nvSpPr>
          <p:cNvPr id="3" name="內容版面配置區 2">
            <a:extLst>
              <a:ext uri="{FF2B5EF4-FFF2-40B4-BE49-F238E27FC236}">
                <a16:creationId xmlns:a16="http://schemas.microsoft.com/office/drawing/2014/main" id="{8B83BDFC-AAC4-4086-8037-898BD201D96F}"/>
              </a:ext>
            </a:extLst>
          </p:cNvPr>
          <p:cNvSpPr>
            <a:spLocks noGrp="1"/>
          </p:cNvSpPr>
          <p:nvPr>
            <p:ph idx="1"/>
          </p:nvPr>
        </p:nvSpPr>
        <p:spPr>
          <a:xfrm>
            <a:off x="677334" y="1930401"/>
            <a:ext cx="8875038" cy="4417134"/>
          </a:xfrm>
        </p:spPr>
        <p:txBody>
          <a:bodyPr>
            <a:normAutofit/>
          </a:bodyPr>
          <a:lstStyle/>
          <a:p>
            <a:r>
              <a:rPr lang="zh-TW" altLang="en-US" sz="3600" dirty="0">
                <a:solidFill>
                  <a:srgbClr val="C00000"/>
                </a:solidFill>
              </a:rPr>
              <a:t>教材介紹</a:t>
            </a:r>
            <a:endParaRPr lang="en-US" altLang="zh-TW" sz="3600" dirty="0">
              <a:solidFill>
                <a:srgbClr val="C00000"/>
              </a:solidFill>
            </a:endParaRPr>
          </a:p>
          <a:p>
            <a:pPr marL="0" algn="l" rtl="0" eaLnBrk="1" fontAlgn="t" latinLnBrk="0" hangingPunct="1">
              <a:spcBef>
                <a:spcPts val="0"/>
              </a:spcBef>
              <a:spcAft>
                <a:spcPts val="0"/>
              </a:spcAft>
            </a:pPr>
            <a:r>
              <a:rPr lang="zh-TW" altLang="en-US" sz="3600" dirty="0">
                <a:solidFill>
                  <a:srgbClr val="C00000"/>
                </a:solidFill>
              </a:rPr>
              <a:t>影片</a:t>
            </a:r>
            <a:r>
              <a:rPr lang="en-US" altLang="zh-TW" sz="3600">
                <a:solidFill>
                  <a:srgbClr val="C00000"/>
                </a:solidFill>
              </a:rPr>
              <a:t>:</a:t>
            </a:r>
            <a:r>
              <a:rPr lang="en-US" altLang="zh-TW" sz="3600" b="0" i="0" u="none" strike="noStrike" kern="1200">
                <a:solidFill>
                  <a:srgbClr val="C00000"/>
                </a:solidFill>
                <a:effectLst/>
                <a:latin typeface="微軟正黑體" panose="020B0604030504040204" pitchFamily="34" charset="-120"/>
                <a:ea typeface="微軟正黑體" panose="020B0604030504040204" pitchFamily="34" charset="-120"/>
              </a:rPr>
              <a:t> </a:t>
            </a:r>
            <a:r>
              <a:rPr lang="en-US" altLang="zh-TW" sz="3600" b="0" i="0" u="none" strike="noStrike" kern="1200">
                <a:solidFill>
                  <a:srgbClr val="FFFFFF"/>
                </a:solidFill>
                <a:effectLst/>
                <a:latin typeface="微軟正黑體" panose="020B0604030504040204" pitchFamily="34" charset="-120"/>
                <a:ea typeface="微軟正黑體" panose="020B0604030504040204" pitchFamily="34" charset="-120"/>
              </a:rPr>
              <a:t>2 </a:t>
            </a:r>
            <a:r>
              <a:rPr lang="zh-TW" altLang="zh-TW" sz="3600" b="0" i="0" u="none" strike="noStrike" kern="1200" dirty="0">
                <a:solidFill>
                  <a:srgbClr val="FFFFFF"/>
                </a:solidFill>
                <a:effectLst/>
                <a:latin typeface="微軟正黑體" panose="020B0604030504040204" pitchFamily="34" charset="-120"/>
                <a:ea typeface="微軟正黑體" panose="020B0604030504040204" pitchFamily="34" charset="-120"/>
              </a:rPr>
              <a:t>家務之事，誰的事？</a:t>
            </a:r>
            <a:endParaRPr lang="zh-TW" altLang="zh-TW" sz="2800" b="0" i="0" u="none" strike="noStrike" dirty="0">
              <a:effectLst/>
              <a:latin typeface="Arial" panose="020B0604020202020204" pitchFamily="34" charset="0"/>
            </a:endParaRPr>
          </a:p>
          <a:p>
            <a:pPr marL="0" algn="l" rtl="0" eaLnBrk="1" fontAlgn="t" latinLnBrk="0" hangingPunct="1">
              <a:spcBef>
                <a:spcPts val="0"/>
              </a:spcBef>
              <a:spcAft>
                <a:spcPts val="0"/>
              </a:spcAft>
            </a:pPr>
            <a:r>
              <a:rPr lang="zh-TW" altLang="en-US" sz="3600" b="0" i="0" u="none" strike="noStrike" kern="1200" dirty="0">
                <a:solidFill>
                  <a:srgbClr val="7030A0"/>
                </a:solidFill>
                <a:effectLst/>
                <a:latin typeface="微軟正黑體" panose="020B0604030504040204" pitchFamily="34" charset="-120"/>
                <a:ea typeface="微軟正黑體" panose="020B0604030504040204" pitchFamily="34" charset="-120"/>
              </a:rPr>
              <a:t>家務之事，誰的事？</a:t>
            </a:r>
            <a:endParaRPr lang="en-US" altLang="zh-TW" sz="3600" b="0" i="0" u="none" strike="noStrike" kern="1200" dirty="0">
              <a:solidFill>
                <a:srgbClr val="7030A0"/>
              </a:solidFill>
              <a:effectLst/>
              <a:latin typeface="微軟正黑體" panose="020B0604030504040204" pitchFamily="34" charset="-120"/>
              <a:ea typeface="微軟正黑體" panose="020B0604030504040204" pitchFamily="34" charset="-120"/>
            </a:endParaRPr>
          </a:p>
          <a:p>
            <a:pPr marL="0" algn="l" rtl="0" eaLnBrk="1" fontAlgn="t" latinLnBrk="0" hangingPunct="1">
              <a:spcBef>
                <a:spcPts val="0"/>
              </a:spcBef>
              <a:spcAft>
                <a:spcPts val="0"/>
              </a:spcAft>
            </a:pPr>
            <a:r>
              <a:rPr lang="zh-TW" altLang="zh-TW" sz="3600" b="0" i="0" u="none" strike="noStrike" kern="1200" dirty="0">
                <a:solidFill>
                  <a:srgbClr val="7030A0"/>
                </a:solidFill>
                <a:effectLst/>
                <a:latin typeface="微軟正黑體" panose="020B0604030504040204" pitchFamily="34" charset="-120"/>
                <a:ea typeface="微軟正黑體" panose="020B0604030504040204" pitchFamily="34" charset="-120"/>
              </a:rPr>
              <a:t>「不一樣」的父職經驗</a:t>
            </a:r>
            <a:endParaRPr lang="zh-TW" altLang="zh-TW" sz="2800" b="0" i="0" u="none" strike="noStrike" dirty="0">
              <a:solidFill>
                <a:srgbClr val="7030A0"/>
              </a:solidFill>
              <a:effectLst/>
              <a:latin typeface="Arial" panose="020B0604020202020204" pitchFamily="34" charset="0"/>
            </a:endParaRPr>
          </a:p>
          <a:p>
            <a:pPr marL="0" algn="l" rtl="0" eaLnBrk="1" fontAlgn="t" latinLnBrk="0" hangingPunct="1">
              <a:spcBef>
                <a:spcPts val="0"/>
              </a:spcBef>
              <a:spcAft>
                <a:spcPts val="0"/>
              </a:spcAft>
            </a:pPr>
            <a:r>
              <a:rPr lang="zh-TW" altLang="zh-TW" sz="3600" b="0" i="0" u="none" strike="noStrike" kern="1200" dirty="0">
                <a:solidFill>
                  <a:srgbClr val="7030A0"/>
                </a:solidFill>
                <a:effectLst/>
                <a:latin typeface="微軟正黑體" panose="020B0604030504040204" pitchFamily="34" charset="-120"/>
                <a:ea typeface="微軟正黑體" panose="020B0604030504040204" pitchFamily="34" charset="-120"/>
              </a:rPr>
              <a:t>「幫媽媽」做家事</a:t>
            </a:r>
            <a:endParaRPr lang="zh-TW" altLang="zh-TW" sz="2800" b="0" i="0" u="none" strike="noStrike" dirty="0">
              <a:solidFill>
                <a:srgbClr val="7030A0"/>
              </a:solidFill>
              <a:effectLst/>
              <a:latin typeface="Arial" panose="020B0604020202020204" pitchFamily="34" charset="0"/>
            </a:endParaRPr>
          </a:p>
          <a:p>
            <a:pPr marL="0" algn="l" rtl="0" eaLnBrk="1" fontAlgn="t" latinLnBrk="0" hangingPunct="1">
              <a:spcBef>
                <a:spcPts val="0"/>
              </a:spcBef>
              <a:spcAft>
                <a:spcPts val="0"/>
              </a:spcAft>
            </a:pPr>
            <a:r>
              <a:rPr lang="zh-TW" altLang="zh-TW" sz="3600" b="0" i="0" u="none" strike="noStrike" kern="1200" dirty="0">
                <a:solidFill>
                  <a:srgbClr val="7030A0"/>
                </a:solidFill>
                <a:effectLst/>
                <a:latin typeface="微軟正黑體" panose="020B0604030504040204" pitchFamily="34" charset="-120"/>
                <a:ea typeface="微軟正黑體" panose="020B0604030504040204" pitchFamily="34" charset="-120"/>
              </a:rPr>
              <a:t>職業婦女蠟燭多頭燒</a:t>
            </a:r>
            <a:endParaRPr lang="zh-TW" altLang="zh-TW" sz="2800" b="0" i="0" u="none" strike="noStrike" dirty="0">
              <a:solidFill>
                <a:srgbClr val="7030A0"/>
              </a:solidFill>
              <a:effectLst/>
              <a:latin typeface="Arial" panose="020B0604020202020204" pitchFamily="34" charset="0"/>
            </a:endParaRPr>
          </a:p>
          <a:p>
            <a:pPr marL="0" algn="l" rtl="0" eaLnBrk="1" fontAlgn="t" latinLnBrk="0" hangingPunct="1">
              <a:spcBef>
                <a:spcPts val="0"/>
              </a:spcBef>
              <a:spcAft>
                <a:spcPts val="0"/>
              </a:spcAft>
            </a:pPr>
            <a:r>
              <a:rPr lang="zh-TW" altLang="zh-TW" sz="3600" b="0" i="0" u="none" strike="noStrike" kern="1200" dirty="0">
                <a:solidFill>
                  <a:srgbClr val="7030A0"/>
                </a:solidFill>
                <a:effectLst/>
                <a:latin typeface="微軟正黑體" panose="020B0604030504040204" pitchFamily="34" charset="-120"/>
                <a:ea typeface="微軟正黑體" panose="020B0604030504040204" pitchFamily="34" charset="-120"/>
              </a:rPr>
              <a:t>新好奶爸？看見多元的男性育兒樣貌</a:t>
            </a:r>
            <a:endParaRPr lang="zh-TW" altLang="zh-TW" sz="2800" b="0" i="0" u="none" strike="noStrike" dirty="0">
              <a:solidFill>
                <a:srgbClr val="7030A0"/>
              </a:solidFill>
              <a:effectLst/>
              <a:latin typeface="Arial" panose="020B0604020202020204" pitchFamily="34" charset="0"/>
            </a:endParaRPr>
          </a:p>
          <a:p>
            <a:endParaRPr lang="zh-TW" altLang="en-US" sz="3600" dirty="0"/>
          </a:p>
        </p:txBody>
      </p:sp>
    </p:spTree>
    <p:extLst>
      <p:ext uri="{BB962C8B-B14F-4D97-AF65-F5344CB8AC3E}">
        <p14:creationId xmlns:p14="http://schemas.microsoft.com/office/powerpoint/2010/main" val="4641652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C5059176-AE07-444C-9E7D-83FB773081D8}"/>
              </a:ext>
            </a:extLst>
          </p:cNvPr>
          <p:cNvSpPr>
            <a:spLocks noGrp="1"/>
          </p:cNvSpPr>
          <p:nvPr>
            <p:ph idx="1"/>
          </p:nvPr>
        </p:nvSpPr>
        <p:spPr>
          <a:xfrm>
            <a:off x="677334" y="2663302"/>
            <a:ext cx="9975870" cy="2317072"/>
          </a:xfrm>
        </p:spPr>
        <p:txBody>
          <a:bodyPr>
            <a:normAutofit/>
          </a:bodyPr>
          <a:lstStyle/>
          <a:p>
            <a:pPr marL="0" indent="0" algn="ctr">
              <a:buNone/>
            </a:pPr>
            <a:r>
              <a:rPr lang="zh-TW" altLang="en-US" sz="8800" dirty="0">
                <a:latin typeface="標楷體" panose="03000509000000000000" pitchFamily="65" charset="-120"/>
                <a:ea typeface="標楷體" panose="03000509000000000000" pitchFamily="65" charset="-120"/>
              </a:rPr>
              <a:t>感謝聆聽</a:t>
            </a:r>
          </a:p>
        </p:txBody>
      </p:sp>
    </p:spTree>
    <p:extLst>
      <p:ext uri="{BB962C8B-B14F-4D97-AF65-F5344CB8AC3E}">
        <p14:creationId xmlns:p14="http://schemas.microsoft.com/office/powerpoint/2010/main" val="1913019723"/>
      </p:ext>
    </p:extLst>
  </p:cSld>
  <p:clrMapOvr>
    <a:masterClrMapping/>
  </p:clrMapOvr>
</p:sld>
</file>

<file path=ppt/theme/theme1.xml><?xml version="1.0" encoding="utf-8"?>
<a:theme xmlns:a="http://schemas.openxmlformats.org/drawingml/2006/main" name="多面向">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418</TotalTime>
  <Words>811</Words>
  <Application>Microsoft Office PowerPoint</Application>
  <PresentationFormat>寬螢幕</PresentationFormat>
  <Paragraphs>43</Paragraphs>
  <Slides>9</Slides>
  <Notes>0</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9</vt:i4>
      </vt:variant>
    </vt:vector>
  </HeadingPairs>
  <TitlesOfParts>
    <vt:vector size="17" baseType="lpstr">
      <vt:lpstr>MicrosoftJhengHeiBold</vt:lpstr>
      <vt:lpstr>MicrosoftJhengHeiRegular</vt:lpstr>
      <vt:lpstr>微軟正黑體</vt:lpstr>
      <vt:lpstr>標楷體</vt:lpstr>
      <vt:lpstr>Arial</vt:lpstr>
      <vt:lpstr>Trebuchet MS</vt:lpstr>
      <vt:lpstr>Wingdings 3</vt:lpstr>
      <vt:lpstr>多面向</vt:lpstr>
      <vt:lpstr>   CEDAW(消除對婦女一切形式歧視公約)與 本中心業務相關議題探討 </vt:lpstr>
      <vt:lpstr>摘要</vt:lpstr>
      <vt:lpstr>《消除對婦女一切形式歧視公約》(簡稱CEDAW) (Convention on the Elimination of All Forms of Discrimination Against Women)除對婦女一切形式歧視公約</vt:lpstr>
      <vt:lpstr>        禁止歧視      實質平等       國家義務                                                                  CEDAW架構 CEDAW第1條-第30條條文 第1-5條：總論歧視之定義與國家應負之責任。 第6-16條：女性在各個領域應享之權利：參政、國際參與、 國籍、教育、就業、健康、經濟、社會福利、農村婦女、法律及婚姻。 第17-30條：明訂國家報告提交、審查過程及CEDAW委員 會組成與功能。 一般性建議 對特定條文的解釋及CEDAW委員審查締約國報告時觀察到的問題， 可擴大公約範圍，使CEDAW內涵可與時俱進。目前已頒訂了37個 一般性建議。</vt:lpstr>
      <vt:lpstr>CEDAW條文及應用</vt:lpstr>
      <vt:lpstr>本中心相關業務案例探討</vt:lpstr>
      <vt:lpstr>與女性難分難解的照顧者形象</vt:lpstr>
      <vt:lpstr>性別意識成長-數位學習課程手冊教材介紹</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我、角色、關係與家庭經營</dc:title>
  <dc:creator>李錦智</dc:creator>
  <cp:lastModifiedBy>User</cp:lastModifiedBy>
  <cp:revision>28</cp:revision>
  <dcterms:created xsi:type="dcterms:W3CDTF">2021-10-18T10:28:34Z</dcterms:created>
  <dcterms:modified xsi:type="dcterms:W3CDTF">2021-12-23T07:30:28Z</dcterms:modified>
</cp:coreProperties>
</file>