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61" r:id="rId3"/>
    <p:sldId id="257" r:id="rId4"/>
    <p:sldId id="259" r:id="rId5"/>
    <p:sldId id="260" r:id="rId6"/>
    <p:sldId id="264" r:id="rId7"/>
    <p:sldId id="258" r:id="rId8"/>
    <p:sldId id="262" r:id="rId9"/>
    <p:sldId id="266" r:id="rId10"/>
    <p:sldId id="269" r:id="rId11"/>
    <p:sldId id="267" r:id="rId12"/>
    <p:sldId id="268" r:id="rId13"/>
    <p:sldId id="265" r:id="rId14"/>
    <p:sldId id="272" r:id="rId15"/>
    <p:sldId id="271" r:id="rId16"/>
    <p:sldId id="263" r:id="rId17"/>
  </p:sldIdLst>
  <p:sldSz cx="12192000" cy="6858000"/>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2DE12C43-6820-4605-8F29-2F670F3116AA}">
          <p14:sldIdLst>
            <p14:sldId id="256"/>
          </p14:sldIdLst>
        </p14:section>
        <p14:section name="CEDAW概論" id="{5CFE6676-D084-459A-8996-0B1FDED00FCF}">
          <p14:sldIdLst>
            <p14:sldId id="261"/>
            <p14:sldId id="257"/>
            <p14:sldId id="259"/>
            <p14:sldId id="260"/>
            <p14:sldId id="264"/>
            <p14:sldId id="258"/>
          </p14:sldIdLst>
        </p14:section>
        <p14:section name="雲林縣政府相關統計分析" id="{DAE44775-2008-40C2-8314-576FD331CA55}">
          <p14:sldIdLst>
            <p14:sldId id="262"/>
            <p14:sldId id="266"/>
            <p14:sldId id="269"/>
            <p14:sldId id="267"/>
            <p14:sldId id="268"/>
            <p14:sldId id="265"/>
            <p14:sldId id="272"/>
            <p14:sldId id="271"/>
            <p14:sldId id="26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淺色樣式 1 - 輔色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淺色樣式 1 - 輔色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96" y="1212"/>
      </p:cViewPr>
      <p:guideLst/>
    </p:cSldViewPr>
  </p:slideViewPr>
  <p:notesTextViewPr>
    <p:cViewPr>
      <p:scale>
        <a:sx n="1" d="1"/>
        <a:sy n="1" d="1"/>
      </p:scale>
      <p:origin x="0" y="0"/>
    </p:cViewPr>
  </p:notesTextViewPr>
  <p:notesViewPr>
    <p:cSldViewPr snapToGrid="0">
      <p:cViewPr varScale="1">
        <p:scale>
          <a:sx n="85" d="100"/>
          <a:sy n="85" d="100"/>
        </p:scale>
        <p:origin x="388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47E078-C58A-4672-9B22-6CD0547D6B36}" type="doc">
      <dgm:prSet loTypeId="urn:microsoft.com/office/officeart/2005/8/layout/gear1" loCatId="relationship" qsTypeId="urn:microsoft.com/office/officeart/2005/8/quickstyle/simple1" qsCatId="simple" csTypeId="urn:microsoft.com/office/officeart/2005/8/colors/accent0_1" csCatId="mainScheme" phldr="1"/>
      <dgm:spPr/>
    </dgm:pt>
    <dgm:pt modelId="{C13FADC0-2C63-48B0-B461-7D1A6E93978D}">
      <dgm:prSet phldrT="[文字]" custT="1"/>
      <dgm:spPr/>
      <dgm:t>
        <a:bodyPr/>
        <a:lstStyle/>
        <a:p>
          <a:r>
            <a:rPr lang="zh-TW" altLang="en-US" sz="3600" b="1" dirty="0">
              <a:latin typeface="微軟正黑體" panose="020B0604030504040204" pitchFamily="34" charset="-120"/>
              <a:ea typeface="微軟正黑體" panose="020B0604030504040204" pitchFamily="34" charset="-120"/>
            </a:rPr>
            <a:t>國家義務</a:t>
          </a:r>
        </a:p>
      </dgm:t>
    </dgm:pt>
    <dgm:pt modelId="{B293295B-6ED5-4681-B193-4C41FBA8451B}" type="parTrans" cxnId="{D14A9ACF-5EE9-465A-ACB0-34B9B0A2529D}">
      <dgm:prSet/>
      <dgm:spPr/>
      <dgm:t>
        <a:bodyPr/>
        <a:lstStyle/>
        <a:p>
          <a:endParaRPr lang="zh-TW" altLang="en-US"/>
        </a:p>
      </dgm:t>
    </dgm:pt>
    <dgm:pt modelId="{A2FAC4B9-3BA8-4181-91A0-3185F2059CE0}" type="sibTrans" cxnId="{D14A9ACF-5EE9-465A-ACB0-34B9B0A2529D}">
      <dgm:prSet/>
      <dgm:spPr/>
      <dgm:t>
        <a:bodyPr/>
        <a:lstStyle/>
        <a:p>
          <a:endParaRPr lang="zh-TW" altLang="en-US"/>
        </a:p>
      </dgm:t>
    </dgm:pt>
    <dgm:pt modelId="{63C72010-B672-4F01-A306-597DDA9A44C1}">
      <dgm:prSet phldrT="[文字]" custT="1"/>
      <dgm:spPr/>
      <dgm:t>
        <a:bodyPr/>
        <a:lstStyle/>
        <a:p>
          <a:r>
            <a:rPr lang="zh-TW" altLang="en-US" sz="2400" b="1" dirty="0">
              <a:latin typeface="微軟正黑體" panose="020B0604030504040204" pitchFamily="34" charset="-120"/>
              <a:ea typeface="微軟正黑體" panose="020B0604030504040204" pitchFamily="34" charset="-120"/>
            </a:rPr>
            <a:t>實質平等</a:t>
          </a:r>
        </a:p>
      </dgm:t>
    </dgm:pt>
    <dgm:pt modelId="{415BDCB6-976F-46EC-A736-F384FEB4AD56}" type="parTrans" cxnId="{D4BE90BB-ACAB-41F9-A146-A8FAC05CE6D3}">
      <dgm:prSet/>
      <dgm:spPr/>
      <dgm:t>
        <a:bodyPr/>
        <a:lstStyle/>
        <a:p>
          <a:endParaRPr lang="zh-TW" altLang="en-US"/>
        </a:p>
      </dgm:t>
    </dgm:pt>
    <dgm:pt modelId="{C32A615F-5D94-4071-937B-09DE2DE1EFFC}" type="sibTrans" cxnId="{D4BE90BB-ACAB-41F9-A146-A8FAC05CE6D3}">
      <dgm:prSet/>
      <dgm:spPr/>
      <dgm:t>
        <a:bodyPr/>
        <a:lstStyle/>
        <a:p>
          <a:endParaRPr lang="zh-TW" altLang="en-US"/>
        </a:p>
      </dgm:t>
    </dgm:pt>
    <dgm:pt modelId="{25B13F63-F354-4C41-8BAC-64B1E510F192}">
      <dgm:prSet phldrT="[文字]" custT="1"/>
      <dgm:spPr/>
      <dgm:t>
        <a:bodyPr/>
        <a:lstStyle/>
        <a:p>
          <a:r>
            <a:rPr lang="zh-TW" altLang="en-US" sz="2400" b="1" dirty="0">
              <a:latin typeface="微軟正黑體" panose="020B0604030504040204" pitchFamily="34" charset="-120"/>
              <a:ea typeface="微軟正黑體" panose="020B0604030504040204" pitchFamily="34" charset="-120"/>
            </a:rPr>
            <a:t>禁止歧視</a:t>
          </a:r>
        </a:p>
      </dgm:t>
    </dgm:pt>
    <dgm:pt modelId="{62D6C64B-C7B7-44AD-A2F8-B3BF9CD79830}" type="parTrans" cxnId="{D6746D14-0FF5-4C01-9BC0-A09BB6175ECC}">
      <dgm:prSet/>
      <dgm:spPr/>
      <dgm:t>
        <a:bodyPr/>
        <a:lstStyle/>
        <a:p>
          <a:endParaRPr lang="zh-TW" altLang="en-US"/>
        </a:p>
      </dgm:t>
    </dgm:pt>
    <dgm:pt modelId="{EC93CD99-47E2-44EB-A6D4-48A99BF6C28B}" type="sibTrans" cxnId="{D6746D14-0FF5-4C01-9BC0-A09BB6175ECC}">
      <dgm:prSet/>
      <dgm:spPr/>
      <dgm:t>
        <a:bodyPr/>
        <a:lstStyle/>
        <a:p>
          <a:endParaRPr lang="zh-TW" altLang="en-US"/>
        </a:p>
      </dgm:t>
    </dgm:pt>
    <dgm:pt modelId="{DB4D39F1-4238-4873-9810-EBFC7F9D2BCA}" type="pres">
      <dgm:prSet presAssocID="{0A47E078-C58A-4672-9B22-6CD0547D6B36}" presName="composite" presStyleCnt="0">
        <dgm:presLayoutVars>
          <dgm:chMax val="3"/>
          <dgm:animLvl val="lvl"/>
          <dgm:resizeHandles val="exact"/>
        </dgm:presLayoutVars>
      </dgm:prSet>
      <dgm:spPr/>
    </dgm:pt>
    <dgm:pt modelId="{C1C3807F-B957-4ACB-9470-EF9963ACD20E}" type="pres">
      <dgm:prSet presAssocID="{C13FADC0-2C63-48B0-B461-7D1A6E93978D}" presName="gear1" presStyleLbl="node1" presStyleIdx="0" presStyleCnt="3">
        <dgm:presLayoutVars>
          <dgm:chMax val="1"/>
          <dgm:bulletEnabled val="1"/>
        </dgm:presLayoutVars>
      </dgm:prSet>
      <dgm:spPr/>
    </dgm:pt>
    <dgm:pt modelId="{363A724C-70F7-4115-82A7-3369DAF2209B}" type="pres">
      <dgm:prSet presAssocID="{C13FADC0-2C63-48B0-B461-7D1A6E93978D}" presName="gear1srcNode" presStyleLbl="node1" presStyleIdx="0" presStyleCnt="3"/>
      <dgm:spPr/>
    </dgm:pt>
    <dgm:pt modelId="{8BBF43A7-4E9A-4B41-8B4A-8EC04A7A90B5}" type="pres">
      <dgm:prSet presAssocID="{C13FADC0-2C63-48B0-B461-7D1A6E93978D}" presName="gear1dstNode" presStyleLbl="node1" presStyleIdx="0" presStyleCnt="3"/>
      <dgm:spPr/>
    </dgm:pt>
    <dgm:pt modelId="{FD88E6E4-78E1-4C55-8519-D6E7D5BF8633}" type="pres">
      <dgm:prSet presAssocID="{63C72010-B672-4F01-A306-597DDA9A44C1}" presName="gear2" presStyleLbl="node1" presStyleIdx="1" presStyleCnt="3">
        <dgm:presLayoutVars>
          <dgm:chMax val="1"/>
          <dgm:bulletEnabled val="1"/>
        </dgm:presLayoutVars>
      </dgm:prSet>
      <dgm:spPr/>
    </dgm:pt>
    <dgm:pt modelId="{8F49E9E5-65C8-4D0D-A42C-AD0A379AB867}" type="pres">
      <dgm:prSet presAssocID="{63C72010-B672-4F01-A306-597DDA9A44C1}" presName="gear2srcNode" presStyleLbl="node1" presStyleIdx="1" presStyleCnt="3"/>
      <dgm:spPr/>
    </dgm:pt>
    <dgm:pt modelId="{C76212A0-3D53-448A-8E79-87BA3DE4EB56}" type="pres">
      <dgm:prSet presAssocID="{63C72010-B672-4F01-A306-597DDA9A44C1}" presName="gear2dstNode" presStyleLbl="node1" presStyleIdx="1" presStyleCnt="3"/>
      <dgm:spPr/>
    </dgm:pt>
    <dgm:pt modelId="{BB92DCFD-5B5C-4215-A06F-C85A88C6B2A0}" type="pres">
      <dgm:prSet presAssocID="{25B13F63-F354-4C41-8BAC-64B1E510F192}" presName="gear3" presStyleLbl="node1" presStyleIdx="2" presStyleCnt="3"/>
      <dgm:spPr/>
    </dgm:pt>
    <dgm:pt modelId="{18FDC134-E709-408B-A5EE-DF87D7C41DE4}" type="pres">
      <dgm:prSet presAssocID="{25B13F63-F354-4C41-8BAC-64B1E510F192}" presName="gear3tx" presStyleLbl="node1" presStyleIdx="2" presStyleCnt="3">
        <dgm:presLayoutVars>
          <dgm:chMax val="1"/>
          <dgm:bulletEnabled val="1"/>
        </dgm:presLayoutVars>
      </dgm:prSet>
      <dgm:spPr/>
    </dgm:pt>
    <dgm:pt modelId="{E9F786BC-2304-47EB-AB31-CC50EDD2CCA6}" type="pres">
      <dgm:prSet presAssocID="{25B13F63-F354-4C41-8BAC-64B1E510F192}" presName="gear3srcNode" presStyleLbl="node1" presStyleIdx="2" presStyleCnt="3"/>
      <dgm:spPr/>
    </dgm:pt>
    <dgm:pt modelId="{EA5367E3-27E8-4E33-986E-0A1D5BF10564}" type="pres">
      <dgm:prSet presAssocID="{25B13F63-F354-4C41-8BAC-64B1E510F192}" presName="gear3dstNode" presStyleLbl="node1" presStyleIdx="2" presStyleCnt="3"/>
      <dgm:spPr/>
    </dgm:pt>
    <dgm:pt modelId="{37CC0B67-E6F6-4C51-B682-2FC2AF73CC05}" type="pres">
      <dgm:prSet presAssocID="{A2FAC4B9-3BA8-4181-91A0-3185F2059CE0}" presName="connector1" presStyleLbl="sibTrans2D1" presStyleIdx="0" presStyleCnt="3"/>
      <dgm:spPr/>
    </dgm:pt>
    <dgm:pt modelId="{86D70F46-40DA-4FB2-BDA3-CC76C9658196}" type="pres">
      <dgm:prSet presAssocID="{C32A615F-5D94-4071-937B-09DE2DE1EFFC}" presName="connector2" presStyleLbl="sibTrans2D1" presStyleIdx="1" presStyleCnt="3"/>
      <dgm:spPr/>
    </dgm:pt>
    <dgm:pt modelId="{118069AA-00D4-4B74-BE95-F27D84ED4AC8}" type="pres">
      <dgm:prSet presAssocID="{EC93CD99-47E2-44EB-A6D4-48A99BF6C28B}" presName="connector3" presStyleLbl="sibTrans2D1" presStyleIdx="2" presStyleCnt="3"/>
      <dgm:spPr/>
    </dgm:pt>
  </dgm:ptLst>
  <dgm:cxnLst>
    <dgm:cxn modelId="{B9113F01-D371-476D-9C2F-17B3BD02781A}" type="presOf" srcId="{25B13F63-F354-4C41-8BAC-64B1E510F192}" destId="{BB92DCFD-5B5C-4215-A06F-C85A88C6B2A0}" srcOrd="0" destOrd="0" presId="urn:microsoft.com/office/officeart/2005/8/layout/gear1"/>
    <dgm:cxn modelId="{063DCA10-D355-4FC5-A8BC-980210789284}" type="presOf" srcId="{63C72010-B672-4F01-A306-597DDA9A44C1}" destId="{FD88E6E4-78E1-4C55-8519-D6E7D5BF8633}" srcOrd="0" destOrd="0" presId="urn:microsoft.com/office/officeart/2005/8/layout/gear1"/>
    <dgm:cxn modelId="{D6746D14-0FF5-4C01-9BC0-A09BB6175ECC}" srcId="{0A47E078-C58A-4672-9B22-6CD0547D6B36}" destId="{25B13F63-F354-4C41-8BAC-64B1E510F192}" srcOrd="2" destOrd="0" parTransId="{62D6C64B-C7B7-44AD-A2F8-B3BF9CD79830}" sibTransId="{EC93CD99-47E2-44EB-A6D4-48A99BF6C28B}"/>
    <dgm:cxn modelId="{4F942617-9A96-40CD-AA08-62A0B3B70067}" type="presOf" srcId="{25B13F63-F354-4C41-8BAC-64B1E510F192}" destId="{18FDC134-E709-408B-A5EE-DF87D7C41DE4}" srcOrd="1" destOrd="0" presId="urn:microsoft.com/office/officeart/2005/8/layout/gear1"/>
    <dgm:cxn modelId="{977F691C-E0E1-46D9-965F-F9ECAE9E7ECE}" type="presOf" srcId="{63C72010-B672-4F01-A306-597DDA9A44C1}" destId="{C76212A0-3D53-448A-8E79-87BA3DE4EB56}" srcOrd="2" destOrd="0" presId="urn:microsoft.com/office/officeart/2005/8/layout/gear1"/>
    <dgm:cxn modelId="{2B53535F-FE3E-4C09-B73A-A8521D9797FF}" type="presOf" srcId="{C13FADC0-2C63-48B0-B461-7D1A6E93978D}" destId="{8BBF43A7-4E9A-4B41-8B4A-8EC04A7A90B5}" srcOrd="2" destOrd="0" presId="urn:microsoft.com/office/officeart/2005/8/layout/gear1"/>
    <dgm:cxn modelId="{C4FC996D-336F-46C9-93FF-23E0F83BB1ED}" type="presOf" srcId="{C13FADC0-2C63-48B0-B461-7D1A6E93978D}" destId="{363A724C-70F7-4115-82A7-3369DAF2209B}" srcOrd="1" destOrd="0" presId="urn:microsoft.com/office/officeart/2005/8/layout/gear1"/>
    <dgm:cxn modelId="{91AB4B4E-1F52-400E-9EA7-616DDC00E1B6}" type="presOf" srcId="{0A47E078-C58A-4672-9B22-6CD0547D6B36}" destId="{DB4D39F1-4238-4873-9810-EBFC7F9D2BCA}" srcOrd="0" destOrd="0" presId="urn:microsoft.com/office/officeart/2005/8/layout/gear1"/>
    <dgm:cxn modelId="{AD5C4052-02B7-45F5-AFAB-5F28C66AE612}" type="presOf" srcId="{A2FAC4B9-3BA8-4181-91A0-3185F2059CE0}" destId="{37CC0B67-E6F6-4C51-B682-2FC2AF73CC05}" srcOrd="0" destOrd="0" presId="urn:microsoft.com/office/officeart/2005/8/layout/gear1"/>
    <dgm:cxn modelId="{6096499C-9962-4258-95AB-A3C5BA3B9223}" type="presOf" srcId="{25B13F63-F354-4C41-8BAC-64B1E510F192}" destId="{E9F786BC-2304-47EB-AB31-CC50EDD2CCA6}" srcOrd="2" destOrd="0" presId="urn:microsoft.com/office/officeart/2005/8/layout/gear1"/>
    <dgm:cxn modelId="{7A293CA9-6389-4EA3-BF82-24F4F7F1E32D}" type="presOf" srcId="{63C72010-B672-4F01-A306-597DDA9A44C1}" destId="{8F49E9E5-65C8-4D0D-A42C-AD0A379AB867}" srcOrd="1" destOrd="0" presId="urn:microsoft.com/office/officeart/2005/8/layout/gear1"/>
    <dgm:cxn modelId="{4907DAB1-D276-473A-B69C-A2992E6EACBF}" type="presOf" srcId="{25B13F63-F354-4C41-8BAC-64B1E510F192}" destId="{EA5367E3-27E8-4E33-986E-0A1D5BF10564}" srcOrd="3" destOrd="0" presId="urn:microsoft.com/office/officeart/2005/8/layout/gear1"/>
    <dgm:cxn modelId="{D4BE90BB-ACAB-41F9-A146-A8FAC05CE6D3}" srcId="{0A47E078-C58A-4672-9B22-6CD0547D6B36}" destId="{63C72010-B672-4F01-A306-597DDA9A44C1}" srcOrd="1" destOrd="0" parTransId="{415BDCB6-976F-46EC-A736-F384FEB4AD56}" sibTransId="{C32A615F-5D94-4071-937B-09DE2DE1EFFC}"/>
    <dgm:cxn modelId="{B2334ACC-86EE-434D-BF32-0EB5D1FA7FA9}" type="presOf" srcId="{C13FADC0-2C63-48B0-B461-7D1A6E93978D}" destId="{C1C3807F-B957-4ACB-9470-EF9963ACD20E}" srcOrd="0" destOrd="0" presId="urn:microsoft.com/office/officeart/2005/8/layout/gear1"/>
    <dgm:cxn modelId="{D14A9ACF-5EE9-465A-ACB0-34B9B0A2529D}" srcId="{0A47E078-C58A-4672-9B22-6CD0547D6B36}" destId="{C13FADC0-2C63-48B0-B461-7D1A6E93978D}" srcOrd="0" destOrd="0" parTransId="{B293295B-6ED5-4681-B193-4C41FBA8451B}" sibTransId="{A2FAC4B9-3BA8-4181-91A0-3185F2059CE0}"/>
    <dgm:cxn modelId="{5B95B6D5-DA83-4D3E-A08E-706118F0FA40}" type="presOf" srcId="{EC93CD99-47E2-44EB-A6D4-48A99BF6C28B}" destId="{118069AA-00D4-4B74-BE95-F27D84ED4AC8}" srcOrd="0" destOrd="0" presId="urn:microsoft.com/office/officeart/2005/8/layout/gear1"/>
    <dgm:cxn modelId="{9824DDE8-0B5C-4184-BCC8-3C6825414F47}" type="presOf" srcId="{C32A615F-5D94-4071-937B-09DE2DE1EFFC}" destId="{86D70F46-40DA-4FB2-BDA3-CC76C9658196}" srcOrd="0" destOrd="0" presId="urn:microsoft.com/office/officeart/2005/8/layout/gear1"/>
    <dgm:cxn modelId="{7DA2B525-7C12-4729-8ECF-46FB267FF40C}" type="presParOf" srcId="{DB4D39F1-4238-4873-9810-EBFC7F9D2BCA}" destId="{C1C3807F-B957-4ACB-9470-EF9963ACD20E}" srcOrd="0" destOrd="0" presId="urn:microsoft.com/office/officeart/2005/8/layout/gear1"/>
    <dgm:cxn modelId="{2C9E1B3E-0229-421D-B544-028163B9BD5F}" type="presParOf" srcId="{DB4D39F1-4238-4873-9810-EBFC7F9D2BCA}" destId="{363A724C-70F7-4115-82A7-3369DAF2209B}" srcOrd="1" destOrd="0" presId="urn:microsoft.com/office/officeart/2005/8/layout/gear1"/>
    <dgm:cxn modelId="{004B5B0D-E475-499B-9919-0E013BA3C0E1}" type="presParOf" srcId="{DB4D39F1-4238-4873-9810-EBFC7F9D2BCA}" destId="{8BBF43A7-4E9A-4B41-8B4A-8EC04A7A90B5}" srcOrd="2" destOrd="0" presId="urn:microsoft.com/office/officeart/2005/8/layout/gear1"/>
    <dgm:cxn modelId="{44F07883-FFD2-4C14-ACBD-5BF68B861515}" type="presParOf" srcId="{DB4D39F1-4238-4873-9810-EBFC7F9D2BCA}" destId="{FD88E6E4-78E1-4C55-8519-D6E7D5BF8633}" srcOrd="3" destOrd="0" presId="urn:microsoft.com/office/officeart/2005/8/layout/gear1"/>
    <dgm:cxn modelId="{02733469-5FB4-45A7-9C99-CA243C902F1D}" type="presParOf" srcId="{DB4D39F1-4238-4873-9810-EBFC7F9D2BCA}" destId="{8F49E9E5-65C8-4D0D-A42C-AD0A379AB867}" srcOrd="4" destOrd="0" presId="urn:microsoft.com/office/officeart/2005/8/layout/gear1"/>
    <dgm:cxn modelId="{9160EE1D-0EE2-4E7F-B454-11785CD33423}" type="presParOf" srcId="{DB4D39F1-4238-4873-9810-EBFC7F9D2BCA}" destId="{C76212A0-3D53-448A-8E79-87BA3DE4EB56}" srcOrd="5" destOrd="0" presId="urn:microsoft.com/office/officeart/2005/8/layout/gear1"/>
    <dgm:cxn modelId="{E5B814C5-0F06-4814-B4DF-EA1DB8E7A284}" type="presParOf" srcId="{DB4D39F1-4238-4873-9810-EBFC7F9D2BCA}" destId="{BB92DCFD-5B5C-4215-A06F-C85A88C6B2A0}" srcOrd="6" destOrd="0" presId="urn:microsoft.com/office/officeart/2005/8/layout/gear1"/>
    <dgm:cxn modelId="{555FE4E8-3542-41A7-AB40-11011E27B31C}" type="presParOf" srcId="{DB4D39F1-4238-4873-9810-EBFC7F9D2BCA}" destId="{18FDC134-E709-408B-A5EE-DF87D7C41DE4}" srcOrd="7" destOrd="0" presId="urn:microsoft.com/office/officeart/2005/8/layout/gear1"/>
    <dgm:cxn modelId="{13F82578-51E8-45F9-B7D0-9CC1B23A8BBE}" type="presParOf" srcId="{DB4D39F1-4238-4873-9810-EBFC7F9D2BCA}" destId="{E9F786BC-2304-47EB-AB31-CC50EDD2CCA6}" srcOrd="8" destOrd="0" presId="urn:microsoft.com/office/officeart/2005/8/layout/gear1"/>
    <dgm:cxn modelId="{38E1413E-F0CA-4F94-8054-FFE0AE934624}" type="presParOf" srcId="{DB4D39F1-4238-4873-9810-EBFC7F9D2BCA}" destId="{EA5367E3-27E8-4E33-986E-0A1D5BF10564}" srcOrd="9" destOrd="0" presId="urn:microsoft.com/office/officeart/2005/8/layout/gear1"/>
    <dgm:cxn modelId="{911276F2-1F65-4E09-B3A4-CA99BAE8E2F4}" type="presParOf" srcId="{DB4D39F1-4238-4873-9810-EBFC7F9D2BCA}" destId="{37CC0B67-E6F6-4C51-B682-2FC2AF73CC05}" srcOrd="10" destOrd="0" presId="urn:microsoft.com/office/officeart/2005/8/layout/gear1"/>
    <dgm:cxn modelId="{10943339-53EF-45E3-A45C-B1A956F29465}" type="presParOf" srcId="{DB4D39F1-4238-4873-9810-EBFC7F9D2BCA}" destId="{86D70F46-40DA-4FB2-BDA3-CC76C9658196}" srcOrd="11" destOrd="0" presId="urn:microsoft.com/office/officeart/2005/8/layout/gear1"/>
    <dgm:cxn modelId="{BA3C5BA0-E87E-4A45-9FDF-5DFA5E232E8D}" type="presParOf" srcId="{DB4D39F1-4238-4873-9810-EBFC7F9D2BCA}" destId="{118069AA-00D4-4B74-BE95-F27D84ED4AC8}"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C3807F-B957-4ACB-9470-EF9963ACD20E}">
      <dsp:nvSpPr>
        <dsp:cNvPr id="0" name=""/>
        <dsp:cNvSpPr/>
      </dsp:nvSpPr>
      <dsp:spPr>
        <a:xfrm>
          <a:off x="3030502" y="1841896"/>
          <a:ext cx="2251207" cy="2251207"/>
        </a:xfrm>
        <a:prstGeom prst="gear9">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zh-TW" altLang="en-US" sz="3600" b="1" kern="1200" dirty="0">
              <a:latin typeface="微軟正黑體" panose="020B0604030504040204" pitchFamily="34" charset="-120"/>
              <a:ea typeface="微軟正黑體" panose="020B0604030504040204" pitchFamily="34" charset="-120"/>
            </a:rPr>
            <a:t>國家義務</a:t>
          </a:r>
        </a:p>
      </dsp:txBody>
      <dsp:txXfrm>
        <a:off x="3483095" y="2369230"/>
        <a:ext cx="1346021" cy="1157167"/>
      </dsp:txXfrm>
    </dsp:sp>
    <dsp:sp modelId="{FD88E6E4-78E1-4C55-8519-D6E7D5BF8633}">
      <dsp:nvSpPr>
        <dsp:cNvPr id="0" name=""/>
        <dsp:cNvSpPr/>
      </dsp:nvSpPr>
      <dsp:spPr>
        <a:xfrm>
          <a:off x="1720709" y="1309793"/>
          <a:ext cx="1637241" cy="1637241"/>
        </a:xfrm>
        <a:prstGeom prst="gear6">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zh-TW" altLang="en-US" sz="2400" b="1" kern="1200" dirty="0">
              <a:latin typeface="微軟正黑體" panose="020B0604030504040204" pitchFamily="34" charset="-120"/>
              <a:ea typeface="微軟正黑體" panose="020B0604030504040204" pitchFamily="34" charset="-120"/>
            </a:rPr>
            <a:t>實質平等</a:t>
          </a:r>
        </a:p>
      </dsp:txBody>
      <dsp:txXfrm>
        <a:off x="2132889" y="1724465"/>
        <a:ext cx="812881" cy="807897"/>
      </dsp:txXfrm>
    </dsp:sp>
    <dsp:sp modelId="{BB92DCFD-5B5C-4215-A06F-C85A88C6B2A0}">
      <dsp:nvSpPr>
        <dsp:cNvPr id="0" name=""/>
        <dsp:cNvSpPr/>
      </dsp:nvSpPr>
      <dsp:spPr>
        <a:xfrm rot="20700000">
          <a:off x="2637731" y="180263"/>
          <a:ext cx="1604162" cy="1604162"/>
        </a:xfrm>
        <a:prstGeom prst="gear6">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zh-TW" altLang="en-US" sz="2400" b="1" kern="1200" dirty="0">
              <a:latin typeface="微軟正黑體" panose="020B0604030504040204" pitchFamily="34" charset="-120"/>
              <a:ea typeface="微軟正黑體" panose="020B0604030504040204" pitchFamily="34" charset="-120"/>
            </a:rPr>
            <a:t>禁止歧視</a:t>
          </a:r>
        </a:p>
      </dsp:txBody>
      <dsp:txXfrm rot="-20700000">
        <a:off x="2989571" y="532103"/>
        <a:ext cx="900482" cy="900482"/>
      </dsp:txXfrm>
    </dsp:sp>
    <dsp:sp modelId="{37CC0B67-E6F6-4C51-B682-2FC2AF73CC05}">
      <dsp:nvSpPr>
        <dsp:cNvPr id="0" name=""/>
        <dsp:cNvSpPr/>
      </dsp:nvSpPr>
      <dsp:spPr>
        <a:xfrm>
          <a:off x="2856294" y="1502822"/>
          <a:ext cx="2881545" cy="2881545"/>
        </a:xfrm>
        <a:prstGeom prst="circularArrow">
          <a:avLst>
            <a:gd name="adj1" fmla="val 4687"/>
            <a:gd name="adj2" fmla="val 299029"/>
            <a:gd name="adj3" fmla="val 2513805"/>
            <a:gd name="adj4" fmla="val 15866372"/>
            <a:gd name="adj5" fmla="val 5469"/>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D70F46-40DA-4FB2-BDA3-CC76C9658196}">
      <dsp:nvSpPr>
        <dsp:cNvPr id="0" name=""/>
        <dsp:cNvSpPr/>
      </dsp:nvSpPr>
      <dsp:spPr>
        <a:xfrm>
          <a:off x="1430757" y="947967"/>
          <a:ext cx="2093622" cy="2093622"/>
        </a:xfrm>
        <a:prstGeom prst="leftCircularArrow">
          <a:avLst>
            <a:gd name="adj1" fmla="val 6452"/>
            <a:gd name="adj2" fmla="val 429999"/>
            <a:gd name="adj3" fmla="val 10489124"/>
            <a:gd name="adj4" fmla="val 14837806"/>
            <a:gd name="adj5" fmla="val 7527"/>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8069AA-00D4-4B74-BE95-F27D84ED4AC8}">
      <dsp:nvSpPr>
        <dsp:cNvPr id="0" name=""/>
        <dsp:cNvSpPr/>
      </dsp:nvSpPr>
      <dsp:spPr>
        <a:xfrm>
          <a:off x="2266672" y="-170673"/>
          <a:ext cx="2257346" cy="2257346"/>
        </a:xfrm>
        <a:prstGeom prst="circularArrow">
          <a:avLst>
            <a:gd name="adj1" fmla="val 5984"/>
            <a:gd name="adj2" fmla="val 394124"/>
            <a:gd name="adj3" fmla="val 13313824"/>
            <a:gd name="adj4" fmla="val 10508221"/>
            <a:gd name="adj5" fmla="val 6981"/>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228B5BDA-1AE0-4513-AFF5-750BEE648EE5}"/>
              </a:ext>
            </a:extLst>
          </p:cNvPr>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a:extLst>
              <a:ext uri="{FF2B5EF4-FFF2-40B4-BE49-F238E27FC236}">
                <a16:creationId xmlns:a16="http://schemas.microsoft.com/office/drawing/2014/main" id="{ADD5E63D-B5BA-4B29-9367-E5E3F3AC50BF}"/>
              </a:ext>
            </a:extLst>
          </p:cNvPr>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4670E00B-5499-48E8-AEB4-7AC119A95657}" type="datetimeFigureOut">
              <a:rPr lang="zh-TW" altLang="en-US" smtClean="0"/>
              <a:t>2021/11/22</a:t>
            </a:fld>
            <a:endParaRPr lang="zh-TW" altLang="en-US"/>
          </a:p>
        </p:txBody>
      </p:sp>
      <p:sp>
        <p:nvSpPr>
          <p:cNvPr id="4" name="頁尾版面配置區 3">
            <a:extLst>
              <a:ext uri="{FF2B5EF4-FFF2-40B4-BE49-F238E27FC236}">
                <a16:creationId xmlns:a16="http://schemas.microsoft.com/office/drawing/2014/main" id="{F5EDA5F2-B006-4613-896D-CACF0AE159E4}"/>
              </a:ext>
            </a:extLst>
          </p:cNvPr>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a:extLst>
              <a:ext uri="{FF2B5EF4-FFF2-40B4-BE49-F238E27FC236}">
                <a16:creationId xmlns:a16="http://schemas.microsoft.com/office/drawing/2014/main" id="{66C58D1F-9120-4E8D-A26D-1E4422216B8A}"/>
              </a:ext>
            </a:extLst>
          </p:cNvPr>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5AA270AB-258D-4154-8887-16A70CADAEBC}" type="slidenum">
              <a:rPr lang="zh-TW" altLang="en-US" smtClean="0"/>
              <a:t>‹#›</a:t>
            </a:fld>
            <a:endParaRPr lang="zh-TW" altLang="en-US"/>
          </a:p>
        </p:txBody>
      </p:sp>
    </p:spTree>
    <p:extLst>
      <p:ext uri="{BB962C8B-B14F-4D97-AF65-F5344CB8AC3E}">
        <p14:creationId xmlns:p14="http://schemas.microsoft.com/office/powerpoint/2010/main" val="337170443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05C1123-940C-4A45-94F3-2E923AFF7E49}"/>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DC78EC5D-30AD-48BE-BC9A-F3677AC614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F3549D3E-E1A8-41F2-B891-96D03F101897}"/>
              </a:ext>
            </a:extLst>
          </p:cNvPr>
          <p:cNvSpPr>
            <a:spLocks noGrp="1"/>
          </p:cNvSpPr>
          <p:nvPr>
            <p:ph type="dt" sz="half" idx="10"/>
          </p:nvPr>
        </p:nvSpPr>
        <p:spPr/>
        <p:txBody>
          <a:bodyPr/>
          <a:lstStyle/>
          <a:p>
            <a:fld id="{E46D8E0B-401B-457A-BEB8-A9762B343281}" type="datetimeFigureOut">
              <a:rPr lang="zh-TW" altLang="en-US" smtClean="0"/>
              <a:t>2021/11/22</a:t>
            </a:fld>
            <a:endParaRPr lang="zh-TW" altLang="en-US"/>
          </a:p>
        </p:txBody>
      </p:sp>
      <p:sp>
        <p:nvSpPr>
          <p:cNvPr id="5" name="頁尾版面配置區 4">
            <a:extLst>
              <a:ext uri="{FF2B5EF4-FFF2-40B4-BE49-F238E27FC236}">
                <a16:creationId xmlns:a16="http://schemas.microsoft.com/office/drawing/2014/main" id="{43FE28D0-F5CD-4CD9-A292-E207C94E30A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60C74D6-F04E-48BD-AC5C-FF50E962652E}"/>
              </a:ext>
            </a:extLst>
          </p:cNvPr>
          <p:cNvSpPr>
            <a:spLocks noGrp="1"/>
          </p:cNvSpPr>
          <p:nvPr>
            <p:ph type="sldNum" sz="quarter" idx="12"/>
          </p:nvPr>
        </p:nvSpPr>
        <p:spPr/>
        <p:txBody>
          <a:bodyPr/>
          <a:lstStyle/>
          <a:p>
            <a:fld id="{4F4C6353-AD3C-4E75-AD05-385E17C53B50}" type="slidenum">
              <a:rPr lang="zh-TW" altLang="en-US" smtClean="0"/>
              <a:t>‹#›</a:t>
            </a:fld>
            <a:endParaRPr lang="zh-TW" altLang="en-US"/>
          </a:p>
        </p:txBody>
      </p:sp>
    </p:spTree>
    <p:extLst>
      <p:ext uri="{BB962C8B-B14F-4D97-AF65-F5344CB8AC3E}">
        <p14:creationId xmlns:p14="http://schemas.microsoft.com/office/powerpoint/2010/main" val="3317274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CBF05B4-56FF-4936-AF4D-E284AB8FBD4C}"/>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8D14CCA1-F0CD-4649-8E11-287FA73E1070}"/>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AC1C6956-5638-47A3-B776-BD14CE09CF3C}"/>
              </a:ext>
            </a:extLst>
          </p:cNvPr>
          <p:cNvSpPr>
            <a:spLocks noGrp="1"/>
          </p:cNvSpPr>
          <p:nvPr>
            <p:ph type="dt" sz="half" idx="10"/>
          </p:nvPr>
        </p:nvSpPr>
        <p:spPr/>
        <p:txBody>
          <a:bodyPr/>
          <a:lstStyle/>
          <a:p>
            <a:fld id="{E46D8E0B-401B-457A-BEB8-A9762B343281}" type="datetimeFigureOut">
              <a:rPr lang="zh-TW" altLang="en-US" smtClean="0"/>
              <a:t>2021/11/22</a:t>
            </a:fld>
            <a:endParaRPr lang="zh-TW" altLang="en-US"/>
          </a:p>
        </p:txBody>
      </p:sp>
      <p:sp>
        <p:nvSpPr>
          <p:cNvPr id="5" name="頁尾版面配置區 4">
            <a:extLst>
              <a:ext uri="{FF2B5EF4-FFF2-40B4-BE49-F238E27FC236}">
                <a16:creationId xmlns:a16="http://schemas.microsoft.com/office/drawing/2014/main" id="{99A39DC7-039A-4D92-BBF8-EE083784D41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2690E12-23F4-4FB1-9669-8A48C176C4A2}"/>
              </a:ext>
            </a:extLst>
          </p:cNvPr>
          <p:cNvSpPr>
            <a:spLocks noGrp="1"/>
          </p:cNvSpPr>
          <p:nvPr>
            <p:ph type="sldNum" sz="quarter" idx="12"/>
          </p:nvPr>
        </p:nvSpPr>
        <p:spPr/>
        <p:txBody>
          <a:bodyPr/>
          <a:lstStyle/>
          <a:p>
            <a:fld id="{4F4C6353-AD3C-4E75-AD05-385E17C53B50}" type="slidenum">
              <a:rPr lang="zh-TW" altLang="en-US" smtClean="0"/>
              <a:t>‹#›</a:t>
            </a:fld>
            <a:endParaRPr lang="zh-TW" altLang="en-US"/>
          </a:p>
        </p:txBody>
      </p:sp>
    </p:spTree>
    <p:extLst>
      <p:ext uri="{BB962C8B-B14F-4D97-AF65-F5344CB8AC3E}">
        <p14:creationId xmlns:p14="http://schemas.microsoft.com/office/powerpoint/2010/main" val="292954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7F2BCFA0-FEB6-4EA9-B100-F83DFDC877EF}"/>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86A7A4CA-9C31-428D-B390-291A86E03938}"/>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611407D-BD98-4873-B081-0F2CE025E9FF}"/>
              </a:ext>
            </a:extLst>
          </p:cNvPr>
          <p:cNvSpPr>
            <a:spLocks noGrp="1"/>
          </p:cNvSpPr>
          <p:nvPr>
            <p:ph type="dt" sz="half" idx="10"/>
          </p:nvPr>
        </p:nvSpPr>
        <p:spPr/>
        <p:txBody>
          <a:bodyPr/>
          <a:lstStyle/>
          <a:p>
            <a:fld id="{E46D8E0B-401B-457A-BEB8-A9762B343281}" type="datetimeFigureOut">
              <a:rPr lang="zh-TW" altLang="en-US" smtClean="0"/>
              <a:t>2021/11/22</a:t>
            </a:fld>
            <a:endParaRPr lang="zh-TW" altLang="en-US"/>
          </a:p>
        </p:txBody>
      </p:sp>
      <p:sp>
        <p:nvSpPr>
          <p:cNvPr id="5" name="頁尾版面配置區 4">
            <a:extLst>
              <a:ext uri="{FF2B5EF4-FFF2-40B4-BE49-F238E27FC236}">
                <a16:creationId xmlns:a16="http://schemas.microsoft.com/office/drawing/2014/main" id="{A990749E-8E7B-4FF2-98EF-E1D1F25F94A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E778D64-B77E-48DD-ACF2-69ABF1874694}"/>
              </a:ext>
            </a:extLst>
          </p:cNvPr>
          <p:cNvSpPr>
            <a:spLocks noGrp="1"/>
          </p:cNvSpPr>
          <p:nvPr>
            <p:ph type="sldNum" sz="quarter" idx="12"/>
          </p:nvPr>
        </p:nvSpPr>
        <p:spPr/>
        <p:txBody>
          <a:bodyPr/>
          <a:lstStyle/>
          <a:p>
            <a:fld id="{4F4C6353-AD3C-4E75-AD05-385E17C53B50}" type="slidenum">
              <a:rPr lang="zh-TW" altLang="en-US" smtClean="0"/>
              <a:t>‹#›</a:t>
            </a:fld>
            <a:endParaRPr lang="zh-TW" altLang="en-US"/>
          </a:p>
        </p:txBody>
      </p:sp>
    </p:spTree>
    <p:extLst>
      <p:ext uri="{BB962C8B-B14F-4D97-AF65-F5344CB8AC3E}">
        <p14:creationId xmlns:p14="http://schemas.microsoft.com/office/powerpoint/2010/main" val="358711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00CB14F-A8C7-4C1E-8A63-F9DE1748D196}"/>
              </a:ext>
            </a:extLst>
          </p:cNvPr>
          <p:cNvSpPr>
            <a:spLocks noGrp="1"/>
          </p:cNvSpPr>
          <p:nvPr>
            <p:ph type="title"/>
          </p:nvPr>
        </p:nvSpPr>
        <p:spPr/>
        <p:txBody>
          <a:bodyPr/>
          <a:lstStyle/>
          <a:p>
            <a:r>
              <a:rPr lang="zh-TW" altLang="en-US" dirty="0"/>
              <a:t>按一下以編輯母片標題樣式</a:t>
            </a:r>
          </a:p>
        </p:txBody>
      </p:sp>
      <p:sp>
        <p:nvSpPr>
          <p:cNvPr id="3" name="內容版面配置區 2">
            <a:extLst>
              <a:ext uri="{FF2B5EF4-FFF2-40B4-BE49-F238E27FC236}">
                <a16:creationId xmlns:a16="http://schemas.microsoft.com/office/drawing/2014/main" id="{E7FBA49F-0342-44DB-BAE7-07E980EE4F51}"/>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49D4477D-60E4-4298-9F58-DBD35BB6BF40}"/>
              </a:ext>
            </a:extLst>
          </p:cNvPr>
          <p:cNvSpPr>
            <a:spLocks noGrp="1"/>
          </p:cNvSpPr>
          <p:nvPr>
            <p:ph type="dt" sz="half" idx="10"/>
          </p:nvPr>
        </p:nvSpPr>
        <p:spPr/>
        <p:txBody>
          <a:bodyPr/>
          <a:lstStyle/>
          <a:p>
            <a:fld id="{E46D8E0B-401B-457A-BEB8-A9762B343281}" type="datetimeFigureOut">
              <a:rPr lang="zh-TW" altLang="en-US" smtClean="0"/>
              <a:t>2021/11/22</a:t>
            </a:fld>
            <a:endParaRPr lang="zh-TW" altLang="en-US"/>
          </a:p>
        </p:txBody>
      </p:sp>
      <p:sp>
        <p:nvSpPr>
          <p:cNvPr id="5" name="頁尾版面配置區 4">
            <a:extLst>
              <a:ext uri="{FF2B5EF4-FFF2-40B4-BE49-F238E27FC236}">
                <a16:creationId xmlns:a16="http://schemas.microsoft.com/office/drawing/2014/main" id="{03EBC18A-0DC8-45BB-B6AE-72F34B5D1BC2}"/>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9372B64-5CAA-41BB-B85A-A5224AC14880}"/>
              </a:ext>
            </a:extLst>
          </p:cNvPr>
          <p:cNvSpPr>
            <a:spLocks noGrp="1"/>
          </p:cNvSpPr>
          <p:nvPr>
            <p:ph type="sldNum" sz="quarter" idx="12"/>
          </p:nvPr>
        </p:nvSpPr>
        <p:spPr/>
        <p:txBody>
          <a:bodyPr/>
          <a:lstStyle/>
          <a:p>
            <a:fld id="{4F4C6353-AD3C-4E75-AD05-385E17C53B50}" type="slidenum">
              <a:rPr lang="zh-TW" altLang="en-US" smtClean="0"/>
              <a:t>‹#›</a:t>
            </a:fld>
            <a:endParaRPr lang="zh-TW" altLang="en-US"/>
          </a:p>
        </p:txBody>
      </p:sp>
      <p:cxnSp>
        <p:nvCxnSpPr>
          <p:cNvPr id="8" name="直線接點 7">
            <a:extLst>
              <a:ext uri="{FF2B5EF4-FFF2-40B4-BE49-F238E27FC236}">
                <a16:creationId xmlns:a16="http://schemas.microsoft.com/office/drawing/2014/main" id="{7890E770-7320-4EA5-9C16-93EEA74927A6}"/>
              </a:ext>
            </a:extLst>
          </p:cNvPr>
          <p:cNvCxnSpPr/>
          <p:nvPr userDrawn="1"/>
        </p:nvCxnSpPr>
        <p:spPr>
          <a:xfrm>
            <a:off x="922946" y="1410056"/>
            <a:ext cx="7135738" cy="0"/>
          </a:xfrm>
          <a:prstGeom prst="line">
            <a:avLst/>
          </a:prstGeom>
          <a:ln w="38100">
            <a:solidFill>
              <a:schemeClr val="tx1"/>
            </a:solidFill>
          </a:ln>
          <a:effectLst>
            <a:softEdge rad="12700"/>
          </a:effectLst>
        </p:spPr>
        <p:style>
          <a:lnRef idx="1">
            <a:schemeClr val="accent1"/>
          </a:lnRef>
          <a:fillRef idx="0">
            <a:schemeClr val="accent1"/>
          </a:fillRef>
          <a:effectRef idx="0">
            <a:schemeClr val="accent1"/>
          </a:effectRef>
          <a:fontRef idx="minor">
            <a:schemeClr val="tx1"/>
          </a:fontRef>
        </p:style>
      </p:cxnSp>
      <p:pic>
        <p:nvPicPr>
          <p:cNvPr id="9" name="圖片 4" descr="123.jpg">
            <a:extLst>
              <a:ext uri="{FF2B5EF4-FFF2-40B4-BE49-F238E27FC236}">
                <a16:creationId xmlns:a16="http://schemas.microsoft.com/office/drawing/2014/main" id="{B45F0A63-F60F-4EFC-850A-4A74B5050B4B}"/>
              </a:ext>
            </a:extLst>
          </p:cNvPr>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10000" b="90000" l="10000" r="90000">
                        <a14:foregroundMark x1="74099" y1="57716" x2="74099" y2="57716"/>
                        <a14:foregroundMark x1="80446" y1="59259" x2="80446" y2="59259"/>
                        <a14:foregroundMark x1="48714" y1="53395" x2="48714" y2="53395"/>
                        <a14:foregroundMark x1="20240" y1="49383" x2="20240" y2="49383"/>
                        <a14:foregroundMark x1="32247" y1="47531" x2="32247" y2="47531"/>
                      </a14:backgroundRemoval>
                    </a14:imgEffect>
                  </a14:imgLayer>
                </a14:imgProps>
              </a:ext>
            </a:extLst>
          </a:blip>
          <a:srcRect/>
          <a:stretch>
            <a:fillRect/>
          </a:stretch>
        </p:blipFill>
        <p:spPr bwMode="auto">
          <a:xfrm>
            <a:off x="9705474" y="356100"/>
            <a:ext cx="1648326" cy="1236245"/>
          </a:xfrm>
          <a:prstGeom prst="rect">
            <a:avLst/>
          </a:prstGeom>
          <a:noFill/>
          <a:ln w="9525">
            <a:noFill/>
            <a:miter lim="800000"/>
            <a:headEnd/>
            <a:tailEnd/>
          </a:ln>
        </p:spPr>
      </p:pic>
    </p:spTree>
    <p:extLst>
      <p:ext uri="{BB962C8B-B14F-4D97-AF65-F5344CB8AC3E}">
        <p14:creationId xmlns:p14="http://schemas.microsoft.com/office/powerpoint/2010/main" val="1249849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E9CA192-2A73-4C9A-AC6C-7B1AAADA713D}"/>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493C2FC2-396B-4791-B072-6DA34EA284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4F466338-263F-4CB3-A9C1-B6DFCE51F6E2}"/>
              </a:ext>
            </a:extLst>
          </p:cNvPr>
          <p:cNvSpPr>
            <a:spLocks noGrp="1"/>
          </p:cNvSpPr>
          <p:nvPr>
            <p:ph type="dt" sz="half" idx="10"/>
          </p:nvPr>
        </p:nvSpPr>
        <p:spPr/>
        <p:txBody>
          <a:bodyPr/>
          <a:lstStyle/>
          <a:p>
            <a:fld id="{E46D8E0B-401B-457A-BEB8-A9762B343281}" type="datetimeFigureOut">
              <a:rPr lang="zh-TW" altLang="en-US" smtClean="0"/>
              <a:t>2021/11/22</a:t>
            </a:fld>
            <a:endParaRPr lang="zh-TW" altLang="en-US"/>
          </a:p>
        </p:txBody>
      </p:sp>
      <p:sp>
        <p:nvSpPr>
          <p:cNvPr id="5" name="頁尾版面配置區 4">
            <a:extLst>
              <a:ext uri="{FF2B5EF4-FFF2-40B4-BE49-F238E27FC236}">
                <a16:creationId xmlns:a16="http://schemas.microsoft.com/office/drawing/2014/main" id="{831B5FE5-987D-47F7-BFB5-93D6280062C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B73BBC5-670D-427E-8918-0F9C69360730}"/>
              </a:ext>
            </a:extLst>
          </p:cNvPr>
          <p:cNvSpPr>
            <a:spLocks noGrp="1"/>
          </p:cNvSpPr>
          <p:nvPr>
            <p:ph type="sldNum" sz="quarter" idx="12"/>
          </p:nvPr>
        </p:nvSpPr>
        <p:spPr/>
        <p:txBody>
          <a:bodyPr/>
          <a:lstStyle/>
          <a:p>
            <a:fld id="{4F4C6353-AD3C-4E75-AD05-385E17C53B50}" type="slidenum">
              <a:rPr lang="zh-TW" altLang="en-US" smtClean="0"/>
              <a:t>‹#›</a:t>
            </a:fld>
            <a:endParaRPr lang="zh-TW" altLang="en-US"/>
          </a:p>
        </p:txBody>
      </p:sp>
    </p:spTree>
    <p:extLst>
      <p:ext uri="{BB962C8B-B14F-4D97-AF65-F5344CB8AC3E}">
        <p14:creationId xmlns:p14="http://schemas.microsoft.com/office/powerpoint/2010/main" val="1684229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30B14B9-E2CF-48EA-AC2A-0D15B1CC2708}"/>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3BF2F7BB-7B8D-48D8-9EB7-AE0E13A4176C}"/>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3A57698F-0D3E-44C6-AA75-707D2E7F35D0}"/>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5E47E381-0167-48F2-84B8-DB8F1F42CFF3}"/>
              </a:ext>
            </a:extLst>
          </p:cNvPr>
          <p:cNvSpPr>
            <a:spLocks noGrp="1"/>
          </p:cNvSpPr>
          <p:nvPr>
            <p:ph type="dt" sz="half" idx="10"/>
          </p:nvPr>
        </p:nvSpPr>
        <p:spPr/>
        <p:txBody>
          <a:bodyPr/>
          <a:lstStyle/>
          <a:p>
            <a:fld id="{E46D8E0B-401B-457A-BEB8-A9762B343281}" type="datetimeFigureOut">
              <a:rPr lang="zh-TW" altLang="en-US" smtClean="0"/>
              <a:t>2021/11/22</a:t>
            </a:fld>
            <a:endParaRPr lang="zh-TW" altLang="en-US"/>
          </a:p>
        </p:txBody>
      </p:sp>
      <p:sp>
        <p:nvSpPr>
          <p:cNvPr id="6" name="頁尾版面配置區 5">
            <a:extLst>
              <a:ext uri="{FF2B5EF4-FFF2-40B4-BE49-F238E27FC236}">
                <a16:creationId xmlns:a16="http://schemas.microsoft.com/office/drawing/2014/main" id="{418793E1-BE33-46EB-A08B-D87EF9A99530}"/>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901B38B-F5A5-4B60-9086-1B4401AF7369}"/>
              </a:ext>
            </a:extLst>
          </p:cNvPr>
          <p:cNvSpPr>
            <a:spLocks noGrp="1"/>
          </p:cNvSpPr>
          <p:nvPr>
            <p:ph type="sldNum" sz="quarter" idx="12"/>
          </p:nvPr>
        </p:nvSpPr>
        <p:spPr/>
        <p:txBody>
          <a:bodyPr/>
          <a:lstStyle/>
          <a:p>
            <a:fld id="{4F4C6353-AD3C-4E75-AD05-385E17C53B50}" type="slidenum">
              <a:rPr lang="zh-TW" altLang="en-US" smtClean="0"/>
              <a:t>‹#›</a:t>
            </a:fld>
            <a:endParaRPr lang="zh-TW" altLang="en-US"/>
          </a:p>
        </p:txBody>
      </p:sp>
    </p:spTree>
    <p:extLst>
      <p:ext uri="{BB962C8B-B14F-4D97-AF65-F5344CB8AC3E}">
        <p14:creationId xmlns:p14="http://schemas.microsoft.com/office/powerpoint/2010/main" val="500433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091DE7-17EF-42B1-A00D-8494ADAFE487}"/>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923915B2-1E61-46BC-B45F-8EECD12CE0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5CF3A84D-3587-4791-8089-362AA72070F6}"/>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A7658FFE-7BB9-47F5-8464-7F57389BC0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E3015B22-64DB-490D-8E35-5687BE2BC97D}"/>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DF0C07F1-022D-411B-BDAD-D258967FDD6E}"/>
              </a:ext>
            </a:extLst>
          </p:cNvPr>
          <p:cNvSpPr>
            <a:spLocks noGrp="1"/>
          </p:cNvSpPr>
          <p:nvPr>
            <p:ph type="dt" sz="half" idx="10"/>
          </p:nvPr>
        </p:nvSpPr>
        <p:spPr/>
        <p:txBody>
          <a:bodyPr/>
          <a:lstStyle/>
          <a:p>
            <a:fld id="{E46D8E0B-401B-457A-BEB8-A9762B343281}" type="datetimeFigureOut">
              <a:rPr lang="zh-TW" altLang="en-US" smtClean="0"/>
              <a:t>2021/11/22</a:t>
            </a:fld>
            <a:endParaRPr lang="zh-TW" altLang="en-US"/>
          </a:p>
        </p:txBody>
      </p:sp>
      <p:sp>
        <p:nvSpPr>
          <p:cNvPr id="8" name="頁尾版面配置區 7">
            <a:extLst>
              <a:ext uri="{FF2B5EF4-FFF2-40B4-BE49-F238E27FC236}">
                <a16:creationId xmlns:a16="http://schemas.microsoft.com/office/drawing/2014/main" id="{8A7BAB97-E3BE-4766-B7B3-64CE3BD602BD}"/>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B9E8A574-CD8E-49E5-AEE8-0D67E383DD21}"/>
              </a:ext>
            </a:extLst>
          </p:cNvPr>
          <p:cNvSpPr>
            <a:spLocks noGrp="1"/>
          </p:cNvSpPr>
          <p:nvPr>
            <p:ph type="sldNum" sz="quarter" idx="12"/>
          </p:nvPr>
        </p:nvSpPr>
        <p:spPr/>
        <p:txBody>
          <a:bodyPr/>
          <a:lstStyle/>
          <a:p>
            <a:fld id="{4F4C6353-AD3C-4E75-AD05-385E17C53B50}" type="slidenum">
              <a:rPr lang="zh-TW" altLang="en-US" smtClean="0"/>
              <a:t>‹#›</a:t>
            </a:fld>
            <a:endParaRPr lang="zh-TW" altLang="en-US"/>
          </a:p>
        </p:txBody>
      </p:sp>
    </p:spTree>
    <p:extLst>
      <p:ext uri="{BB962C8B-B14F-4D97-AF65-F5344CB8AC3E}">
        <p14:creationId xmlns:p14="http://schemas.microsoft.com/office/powerpoint/2010/main" val="2775675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1D0E9DD-9B4D-44AD-9188-4C9963BF8693}"/>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33EE7309-58B5-4DEE-A689-7AB4821BB7FB}"/>
              </a:ext>
            </a:extLst>
          </p:cNvPr>
          <p:cNvSpPr>
            <a:spLocks noGrp="1"/>
          </p:cNvSpPr>
          <p:nvPr>
            <p:ph type="dt" sz="half" idx="10"/>
          </p:nvPr>
        </p:nvSpPr>
        <p:spPr/>
        <p:txBody>
          <a:bodyPr/>
          <a:lstStyle/>
          <a:p>
            <a:fld id="{E46D8E0B-401B-457A-BEB8-A9762B343281}" type="datetimeFigureOut">
              <a:rPr lang="zh-TW" altLang="en-US" smtClean="0"/>
              <a:t>2021/11/22</a:t>
            </a:fld>
            <a:endParaRPr lang="zh-TW" altLang="en-US"/>
          </a:p>
        </p:txBody>
      </p:sp>
      <p:sp>
        <p:nvSpPr>
          <p:cNvPr id="4" name="頁尾版面配置區 3">
            <a:extLst>
              <a:ext uri="{FF2B5EF4-FFF2-40B4-BE49-F238E27FC236}">
                <a16:creationId xmlns:a16="http://schemas.microsoft.com/office/drawing/2014/main" id="{E86B016C-6F37-4693-A711-06A71E29FE1B}"/>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9CF352B4-80AF-4380-A043-7D034199CC3D}"/>
              </a:ext>
            </a:extLst>
          </p:cNvPr>
          <p:cNvSpPr>
            <a:spLocks noGrp="1"/>
          </p:cNvSpPr>
          <p:nvPr>
            <p:ph type="sldNum" sz="quarter" idx="12"/>
          </p:nvPr>
        </p:nvSpPr>
        <p:spPr/>
        <p:txBody>
          <a:bodyPr/>
          <a:lstStyle/>
          <a:p>
            <a:fld id="{4F4C6353-AD3C-4E75-AD05-385E17C53B50}" type="slidenum">
              <a:rPr lang="zh-TW" altLang="en-US" smtClean="0"/>
              <a:t>‹#›</a:t>
            </a:fld>
            <a:endParaRPr lang="zh-TW" altLang="en-US"/>
          </a:p>
        </p:txBody>
      </p:sp>
    </p:spTree>
    <p:extLst>
      <p:ext uri="{BB962C8B-B14F-4D97-AF65-F5344CB8AC3E}">
        <p14:creationId xmlns:p14="http://schemas.microsoft.com/office/powerpoint/2010/main" val="3442363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011BB749-3F57-498E-AED4-7AD952B5BFD1}"/>
              </a:ext>
            </a:extLst>
          </p:cNvPr>
          <p:cNvSpPr>
            <a:spLocks noGrp="1"/>
          </p:cNvSpPr>
          <p:nvPr>
            <p:ph type="dt" sz="half" idx="10"/>
          </p:nvPr>
        </p:nvSpPr>
        <p:spPr/>
        <p:txBody>
          <a:bodyPr/>
          <a:lstStyle/>
          <a:p>
            <a:fld id="{E46D8E0B-401B-457A-BEB8-A9762B343281}" type="datetimeFigureOut">
              <a:rPr lang="zh-TW" altLang="en-US" smtClean="0"/>
              <a:t>2021/11/22</a:t>
            </a:fld>
            <a:endParaRPr lang="zh-TW" altLang="en-US"/>
          </a:p>
        </p:txBody>
      </p:sp>
      <p:sp>
        <p:nvSpPr>
          <p:cNvPr id="3" name="頁尾版面配置區 2">
            <a:extLst>
              <a:ext uri="{FF2B5EF4-FFF2-40B4-BE49-F238E27FC236}">
                <a16:creationId xmlns:a16="http://schemas.microsoft.com/office/drawing/2014/main" id="{38326BCA-B528-4080-846E-D2C2D6D3196F}"/>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028E867E-9F56-4502-9514-8987B01B1532}"/>
              </a:ext>
            </a:extLst>
          </p:cNvPr>
          <p:cNvSpPr>
            <a:spLocks noGrp="1"/>
          </p:cNvSpPr>
          <p:nvPr>
            <p:ph type="sldNum" sz="quarter" idx="12"/>
          </p:nvPr>
        </p:nvSpPr>
        <p:spPr/>
        <p:txBody>
          <a:bodyPr/>
          <a:lstStyle/>
          <a:p>
            <a:fld id="{4F4C6353-AD3C-4E75-AD05-385E17C53B50}" type="slidenum">
              <a:rPr lang="zh-TW" altLang="en-US" smtClean="0"/>
              <a:t>‹#›</a:t>
            </a:fld>
            <a:endParaRPr lang="zh-TW" altLang="en-US"/>
          </a:p>
        </p:txBody>
      </p:sp>
    </p:spTree>
    <p:extLst>
      <p:ext uri="{BB962C8B-B14F-4D97-AF65-F5344CB8AC3E}">
        <p14:creationId xmlns:p14="http://schemas.microsoft.com/office/powerpoint/2010/main" val="6519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51C192A-E5B0-4925-8801-B326978C85B1}"/>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110FB282-211C-4EE6-B136-D669FDCD21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1561B2DD-C633-47FD-9234-BE5E487F7B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5ADB71F3-8ED4-44E1-9900-8B42CCDE2A83}"/>
              </a:ext>
            </a:extLst>
          </p:cNvPr>
          <p:cNvSpPr>
            <a:spLocks noGrp="1"/>
          </p:cNvSpPr>
          <p:nvPr>
            <p:ph type="dt" sz="half" idx="10"/>
          </p:nvPr>
        </p:nvSpPr>
        <p:spPr/>
        <p:txBody>
          <a:bodyPr/>
          <a:lstStyle/>
          <a:p>
            <a:fld id="{E46D8E0B-401B-457A-BEB8-A9762B343281}" type="datetimeFigureOut">
              <a:rPr lang="zh-TW" altLang="en-US" smtClean="0"/>
              <a:t>2021/11/22</a:t>
            </a:fld>
            <a:endParaRPr lang="zh-TW" altLang="en-US"/>
          </a:p>
        </p:txBody>
      </p:sp>
      <p:sp>
        <p:nvSpPr>
          <p:cNvPr id="6" name="頁尾版面配置區 5">
            <a:extLst>
              <a:ext uri="{FF2B5EF4-FFF2-40B4-BE49-F238E27FC236}">
                <a16:creationId xmlns:a16="http://schemas.microsoft.com/office/drawing/2014/main" id="{C9EAC023-58F4-4F0B-A383-8A39D1EA91BD}"/>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5B69122-AADD-4BCE-90D7-CCED2869BA48}"/>
              </a:ext>
            </a:extLst>
          </p:cNvPr>
          <p:cNvSpPr>
            <a:spLocks noGrp="1"/>
          </p:cNvSpPr>
          <p:nvPr>
            <p:ph type="sldNum" sz="quarter" idx="12"/>
          </p:nvPr>
        </p:nvSpPr>
        <p:spPr/>
        <p:txBody>
          <a:bodyPr/>
          <a:lstStyle/>
          <a:p>
            <a:fld id="{4F4C6353-AD3C-4E75-AD05-385E17C53B50}" type="slidenum">
              <a:rPr lang="zh-TW" altLang="en-US" smtClean="0"/>
              <a:t>‹#›</a:t>
            </a:fld>
            <a:endParaRPr lang="zh-TW" altLang="en-US"/>
          </a:p>
        </p:txBody>
      </p:sp>
    </p:spTree>
    <p:extLst>
      <p:ext uri="{BB962C8B-B14F-4D97-AF65-F5344CB8AC3E}">
        <p14:creationId xmlns:p14="http://schemas.microsoft.com/office/powerpoint/2010/main" val="3760194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2C1140A-49E4-48CD-B3A6-05DA3E3B3D69}"/>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793884D7-1784-417E-A53F-0259C39261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7A089FB3-41B4-4454-B4EC-A24ADE726B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5F0BF47B-CEA6-4C19-A856-0EF0F37E30AD}"/>
              </a:ext>
            </a:extLst>
          </p:cNvPr>
          <p:cNvSpPr>
            <a:spLocks noGrp="1"/>
          </p:cNvSpPr>
          <p:nvPr>
            <p:ph type="dt" sz="half" idx="10"/>
          </p:nvPr>
        </p:nvSpPr>
        <p:spPr/>
        <p:txBody>
          <a:bodyPr/>
          <a:lstStyle/>
          <a:p>
            <a:fld id="{E46D8E0B-401B-457A-BEB8-A9762B343281}" type="datetimeFigureOut">
              <a:rPr lang="zh-TW" altLang="en-US" smtClean="0"/>
              <a:t>2021/11/22</a:t>
            </a:fld>
            <a:endParaRPr lang="zh-TW" altLang="en-US"/>
          </a:p>
        </p:txBody>
      </p:sp>
      <p:sp>
        <p:nvSpPr>
          <p:cNvPr id="6" name="頁尾版面配置區 5">
            <a:extLst>
              <a:ext uri="{FF2B5EF4-FFF2-40B4-BE49-F238E27FC236}">
                <a16:creationId xmlns:a16="http://schemas.microsoft.com/office/drawing/2014/main" id="{99EED5F8-BAC4-477B-AFDB-CAD32FAA7800}"/>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9588453-304C-41AA-A945-8493FD4B8853}"/>
              </a:ext>
            </a:extLst>
          </p:cNvPr>
          <p:cNvSpPr>
            <a:spLocks noGrp="1"/>
          </p:cNvSpPr>
          <p:nvPr>
            <p:ph type="sldNum" sz="quarter" idx="12"/>
          </p:nvPr>
        </p:nvSpPr>
        <p:spPr/>
        <p:txBody>
          <a:bodyPr/>
          <a:lstStyle/>
          <a:p>
            <a:fld id="{4F4C6353-AD3C-4E75-AD05-385E17C53B50}" type="slidenum">
              <a:rPr lang="zh-TW" altLang="en-US" smtClean="0"/>
              <a:t>‹#›</a:t>
            </a:fld>
            <a:endParaRPr lang="zh-TW" altLang="en-US"/>
          </a:p>
        </p:txBody>
      </p:sp>
    </p:spTree>
    <p:extLst>
      <p:ext uri="{BB962C8B-B14F-4D97-AF65-F5344CB8AC3E}">
        <p14:creationId xmlns:p14="http://schemas.microsoft.com/office/powerpoint/2010/main" val="20582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68A016A-47C0-495F-BE89-DF5EB349BC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80EED64D-D9E4-4736-88A7-64831151D4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E6F8FDE-A7A7-455A-8214-48D306AA2F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D8E0B-401B-457A-BEB8-A9762B343281}" type="datetimeFigureOut">
              <a:rPr lang="zh-TW" altLang="en-US" smtClean="0"/>
              <a:t>2021/11/22</a:t>
            </a:fld>
            <a:endParaRPr lang="zh-TW" altLang="en-US"/>
          </a:p>
        </p:txBody>
      </p:sp>
      <p:sp>
        <p:nvSpPr>
          <p:cNvPr id="5" name="頁尾版面配置區 4">
            <a:extLst>
              <a:ext uri="{FF2B5EF4-FFF2-40B4-BE49-F238E27FC236}">
                <a16:creationId xmlns:a16="http://schemas.microsoft.com/office/drawing/2014/main" id="{30672FC0-381B-4848-8F17-1DDDF34470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FA251D11-CFF9-41B5-90EA-3AB5C3AC59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4C6353-AD3C-4E75-AD05-385E17C53B50}" type="slidenum">
              <a:rPr lang="zh-TW" altLang="en-US" smtClean="0"/>
              <a:t>‹#›</a:t>
            </a:fld>
            <a:endParaRPr lang="zh-TW" altLang="en-US"/>
          </a:p>
        </p:txBody>
      </p:sp>
    </p:spTree>
    <p:extLst>
      <p:ext uri="{BB962C8B-B14F-4D97-AF65-F5344CB8AC3E}">
        <p14:creationId xmlns:p14="http://schemas.microsoft.com/office/powerpoint/2010/main" val="431828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4" descr="123.jpg">
            <a:extLst>
              <a:ext uri="{FF2B5EF4-FFF2-40B4-BE49-F238E27FC236}">
                <a16:creationId xmlns:a16="http://schemas.microsoft.com/office/drawing/2014/main" id="{29061421-5C7B-4FB7-9A00-431C41DA91DD}"/>
              </a:ext>
            </a:extLst>
          </p:cNvPr>
          <p:cNvPicPr>
            <a:picLocks noChangeAspect="1"/>
          </p:cNvPicPr>
          <p:nvPr/>
        </p:nvPicPr>
        <p:blipFill>
          <a:blip r:embed="rId2" cstate="print"/>
          <a:srcRect/>
          <a:stretch>
            <a:fillRect/>
          </a:stretch>
        </p:blipFill>
        <p:spPr bwMode="auto">
          <a:xfrm>
            <a:off x="308371" y="907472"/>
            <a:ext cx="6724073" cy="5043055"/>
          </a:xfrm>
          <a:prstGeom prst="rect">
            <a:avLst/>
          </a:prstGeom>
          <a:noFill/>
          <a:ln w="9525">
            <a:noFill/>
            <a:miter lim="800000"/>
            <a:headEnd/>
            <a:tailEnd/>
          </a:ln>
        </p:spPr>
      </p:pic>
      <p:sp>
        <p:nvSpPr>
          <p:cNvPr id="5" name="文字方塊 4">
            <a:extLst>
              <a:ext uri="{FF2B5EF4-FFF2-40B4-BE49-F238E27FC236}">
                <a16:creationId xmlns:a16="http://schemas.microsoft.com/office/drawing/2014/main" id="{9D2868CA-1279-44CE-B39D-77EB5107BC3D}"/>
              </a:ext>
            </a:extLst>
          </p:cNvPr>
          <p:cNvSpPr txBox="1"/>
          <p:nvPr/>
        </p:nvSpPr>
        <p:spPr>
          <a:xfrm>
            <a:off x="7032444" y="3612098"/>
            <a:ext cx="1638334" cy="369332"/>
          </a:xfrm>
          <a:prstGeom prst="rect">
            <a:avLst/>
          </a:prstGeom>
          <a:noFill/>
        </p:spPr>
        <p:txBody>
          <a:bodyPr wrap="none" rtlCol="0">
            <a:spAutoFit/>
          </a:bodyPr>
          <a:lstStyle/>
          <a:p>
            <a:r>
              <a:rPr lang="en-US" altLang="zh-TW" b="1" dirty="0">
                <a:latin typeface="微軟正黑體" panose="020B0604030504040204" pitchFamily="34" charset="-120"/>
                <a:ea typeface="微軟正黑體" panose="020B0604030504040204" pitchFamily="34" charset="-120"/>
              </a:rPr>
              <a:t>CEDAW</a:t>
            </a:r>
            <a:r>
              <a:rPr lang="zh-TW" altLang="en-US" b="1" dirty="0">
                <a:latin typeface="微軟正黑體" panose="020B0604030504040204" pitchFamily="34" charset="-120"/>
                <a:ea typeface="微軟正黑體" panose="020B0604030504040204" pitchFamily="34" charset="-120"/>
              </a:rPr>
              <a:t>第</a:t>
            </a:r>
            <a:r>
              <a:rPr lang="en-US" altLang="zh-TW" b="1" dirty="0">
                <a:latin typeface="微軟正黑體" panose="020B0604030504040204" pitchFamily="34" charset="-120"/>
                <a:ea typeface="微軟正黑體" panose="020B0604030504040204" pitchFamily="34" charset="-120"/>
              </a:rPr>
              <a:t>7</a:t>
            </a:r>
            <a:r>
              <a:rPr lang="zh-TW" altLang="en-US" b="1" dirty="0">
                <a:latin typeface="微軟正黑體" panose="020B0604030504040204" pitchFamily="34" charset="-120"/>
                <a:ea typeface="微軟正黑體" panose="020B0604030504040204" pitchFamily="34" charset="-120"/>
              </a:rPr>
              <a:t>條</a:t>
            </a:r>
          </a:p>
        </p:txBody>
      </p:sp>
      <p:sp>
        <p:nvSpPr>
          <p:cNvPr id="6" name="文字方塊 5">
            <a:extLst>
              <a:ext uri="{FF2B5EF4-FFF2-40B4-BE49-F238E27FC236}">
                <a16:creationId xmlns:a16="http://schemas.microsoft.com/office/drawing/2014/main" id="{AC16C8A9-9162-4B73-908E-697DF490431A}"/>
              </a:ext>
            </a:extLst>
          </p:cNvPr>
          <p:cNvSpPr txBox="1"/>
          <p:nvPr/>
        </p:nvSpPr>
        <p:spPr>
          <a:xfrm>
            <a:off x="7295120" y="4043164"/>
            <a:ext cx="3877985" cy="369332"/>
          </a:xfrm>
          <a:prstGeom prst="rect">
            <a:avLst/>
          </a:prstGeom>
          <a:noFill/>
        </p:spPr>
        <p:txBody>
          <a:bodyPr wrap="none" rtlCol="0">
            <a:spAutoFit/>
          </a:bodyPr>
          <a:lstStyle/>
          <a:p>
            <a:r>
              <a:rPr lang="zh-TW" altLang="en-US" b="1" dirty="0">
                <a:latin typeface="微軟正黑體" panose="020B0604030504040204" pitchFamily="34" charset="-120"/>
                <a:ea typeface="微軟正黑體" panose="020B0604030504040204" pitchFamily="34" charset="-120"/>
              </a:rPr>
              <a:t>消除政治和公共生活中對婦女的歧視</a:t>
            </a:r>
          </a:p>
        </p:txBody>
      </p:sp>
      <p:sp>
        <p:nvSpPr>
          <p:cNvPr id="8" name="文字方塊 7">
            <a:extLst>
              <a:ext uri="{FF2B5EF4-FFF2-40B4-BE49-F238E27FC236}">
                <a16:creationId xmlns:a16="http://schemas.microsoft.com/office/drawing/2014/main" id="{2928E5A9-7B70-4B7E-954D-CF4CE52396B2}"/>
              </a:ext>
            </a:extLst>
          </p:cNvPr>
          <p:cNvSpPr txBox="1"/>
          <p:nvPr/>
        </p:nvSpPr>
        <p:spPr>
          <a:xfrm>
            <a:off x="9107410" y="4955800"/>
            <a:ext cx="2402966" cy="646331"/>
          </a:xfrm>
          <a:prstGeom prst="rect">
            <a:avLst/>
          </a:prstGeom>
          <a:noFill/>
        </p:spPr>
        <p:txBody>
          <a:bodyPr wrap="none" rtlCol="0">
            <a:spAutoFit/>
          </a:bodyPr>
          <a:lstStyle/>
          <a:p>
            <a:r>
              <a:rPr lang="zh-TW" altLang="en-US" dirty="0">
                <a:latin typeface="微軟正黑體" panose="020B0604030504040204" pitchFamily="34" charset="-120"/>
                <a:ea typeface="微軟正黑體" panose="020B0604030504040204" pitchFamily="34" charset="-120"/>
              </a:rPr>
              <a:t>雲林縣政府人事處</a:t>
            </a:r>
            <a:endParaRPr lang="en-US" altLang="zh-TW" dirty="0">
              <a:latin typeface="微軟正黑體" panose="020B0604030504040204" pitchFamily="34" charset="-120"/>
              <a:ea typeface="微軟正黑體" panose="020B0604030504040204" pitchFamily="34" charset="-120"/>
            </a:endParaRPr>
          </a:p>
          <a:p>
            <a:r>
              <a:rPr lang="en-US" altLang="zh-TW" dirty="0">
                <a:latin typeface="微軟正黑體" panose="020B0604030504040204" pitchFamily="34" charset="-120"/>
                <a:ea typeface="微軟正黑體" panose="020B0604030504040204" pitchFamily="34" charset="-120"/>
              </a:rPr>
              <a:t>CEDAW</a:t>
            </a:r>
            <a:r>
              <a:rPr lang="zh-TW" altLang="en-US" dirty="0">
                <a:latin typeface="微軟正黑體" panose="020B0604030504040204" pitchFamily="34" charset="-120"/>
                <a:ea typeface="微軟正黑體" panose="020B0604030504040204" pitchFamily="34" charset="-120"/>
              </a:rPr>
              <a:t>教育訓練教材</a:t>
            </a:r>
          </a:p>
        </p:txBody>
      </p:sp>
      <p:sp>
        <p:nvSpPr>
          <p:cNvPr id="9" name="文字方塊 8">
            <a:extLst>
              <a:ext uri="{FF2B5EF4-FFF2-40B4-BE49-F238E27FC236}">
                <a16:creationId xmlns:a16="http://schemas.microsoft.com/office/drawing/2014/main" id="{AD4A0518-C0CC-444A-B776-272E71973039}"/>
              </a:ext>
            </a:extLst>
          </p:cNvPr>
          <p:cNvSpPr txBox="1"/>
          <p:nvPr/>
        </p:nvSpPr>
        <p:spPr>
          <a:xfrm>
            <a:off x="6664050" y="2784237"/>
            <a:ext cx="4681282" cy="461665"/>
          </a:xfrm>
          <a:prstGeom prst="rect">
            <a:avLst/>
          </a:prstGeom>
          <a:noFill/>
        </p:spPr>
        <p:txBody>
          <a:bodyPr wrap="none" rtlCol="0">
            <a:spAutoFit/>
          </a:bodyPr>
          <a:lstStyle/>
          <a:p>
            <a:r>
              <a:rPr lang="zh-TW" altLang="en-US" sz="2400" b="1" dirty="0">
                <a:latin typeface="微軟正黑體" panose="020B0604030504040204" pitchFamily="34" charset="-120"/>
                <a:ea typeface="微軟正黑體" panose="020B0604030504040204" pitchFamily="34" charset="-120"/>
              </a:rPr>
              <a:t>雲林縣政府與</a:t>
            </a:r>
            <a:r>
              <a:rPr lang="en-US" altLang="zh-TW" sz="2400" b="1" dirty="0">
                <a:latin typeface="微軟正黑體" panose="020B0604030504040204" pitchFamily="34" charset="-120"/>
                <a:ea typeface="微軟正黑體" panose="020B0604030504040204" pitchFamily="34" charset="-120"/>
              </a:rPr>
              <a:t>CEDAW</a:t>
            </a:r>
            <a:r>
              <a:rPr lang="zh-TW" altLang="en-US" sz="2400" b="1" dirty="0">
                <a:latin typeface="微軟正黑體" panose="020B0604030504040204" pitchFamily="34" charset="-120"/>
                <a:ea typeface="微軟正黑體" panose="020B0604030504040204" pitchFamily="34" charset="-120"/>
              </a:rPr>
              <a:t>之相關應用</a:t>
            </a:r>
          </a:p>
        </p:txBody>
      </p:sp>
    </p:spTree>
    <p:extLst>
      <p:ext uri="{BB962C8B-B14F-4D97-AF65-F5344CB8AC3E}">
        <p14:creationId xmlns:p14="http://schemas.microsoft.com/office/powerpoint/2010/main" val="1878321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4" descr="123.jpg">
            <a:extLst>
              <a:ext uri="{FF2B5EF4-FFF2-40B4-BE49-F238E27FC236}">
                <a16:creationId xmlns:a16="http://schemas.microsoft.com/office/drawing/2014/main" id="{29061421-5C7B-4FB7-9A00-431C41DA91DD}"/>
              </a:ext>
            </a:extLst>
          </p:cNvPr>
          <p:cNvPicPr>
            <a:picLocks noChangeAspect="1"/>
          </p:cNvPicPr>
          <p:nvPr/>
        </p:nvPicPr>
        <p:blipFill>
          <a:blip r:embed="rId2" cstate="print"/>
          <a:srcRect/>
          <a:stretch>
            <a:fillRect/>
          </a:stretch>
        </p:blipFill>
        <p:spPr bwMode="auto">
          <a:xfrm>
            <a:off x="5467927" y="907472"/>
            <a:ext cx="6724073" cy="5043055"/>
          </a:xfrm>
          <a:prstGeom prst="rect">
            <a:avLst/>
          </a:prstGeom>
          <a:noFill/>
          <a:ln w="9525">
            <a:noFill/>
            <a:miter lim="800000"/>
            <a:headEnd/>
            <a:tailEnd/>
          </a:ln>
        </p:spPr>
      </p:pic>
      <p:sp>
        <p:nvSpPr>
          <p:cNvPr id="2" name="文字方塊 1">
            <a:extLst>
              <a:ext uri="{FF2B5EF4-FFF2-40B4-BE49-F238E27FC236}">
                <a16:creationId xmlns:a16="http://schemas.microsoft.com/office/drawing/2014/main" id="{6AF2BCE0-07C8-49EC-B0E9-846770EBD964}"/>
              </a:ext>
            </a:extLst>
          </p:cNvPr>
          <p:cNvSpPr txBox="1"/>
          <p:nvPr/>
        </p:nvSpPr>
        <p:spPr>
          <a:xfrm>
            <a:off x="455770" y="3136611"/>
            <a:ext cx="5762668" cy="584775"/>
          </a:xfrm>
          <a:prstGeom prst="rect">
            <a:avLst/>
          </a:prstGeom>
          <a:noFill/>
        </p:spPr>
        <p:txBody>
          <a:bodyPr wrap="none" rtlCol="0">
            <a:spAutoFit/>
          </a:bodyPr>
          <a:lstStyle/>
          <a:p>
            <a:r>
              <a:rPr lang="zh-TW" altLang="en-US" sz="3200" b="1" dirty="0">
                <a:latin typeface="微軟正黑體" panose="020B0604030504040204" pitchFamily="34" charset="-120"/>
                <a:ea typeface="微軟正黑體" panose="020B0604030504040204" pitchFamily="34" charset="-120"/>
              </a:rPr>
              <a:t>相關條文</a:t>
            </a:r>
            <a:r>
              <a:rPr lang="en-US" altLang="zh-TW" sz="3200" b="1" dirty="0">
                <a:latin typeface="微軟正黑體" panose="020B0604030504040204" pitchFamily="34" charset="-120"/>
                <a:ea typeface="微軟正黑體" panose="020B0604030504040204" pitchFamily="34" charset="-120"/>
              </a:rPr>
              <a:t>(CEDAW,</a:t>
            </a:r>
            <a:r>
              <a:rPr lang="zh-TW" altLang="en-US" sz="3200" b="1" dirty="0">
                <a:latin typeface="微軟正黑體" panose="020B0604030504040204" pitchFamily="34" charset="-120"/>
                <a:ea typeface="微軟正黑體" panose="020B0604030504040204" pitchFamily="34" charset="-120"/>
              </a:rPr>
              <a:t>一般性建議</a:t>
            </a:r>
            <a:r>
              <a:rPr lang="en-US" altLang="zh-TW" sz="3200" b="1" dirty="0">
                <a:latin typeface="微軟正黑體" panose="020B0604030504040204" pitchFamily="34" charset="-120"/>
                <a:ea typeface="微軟正黑體" panose="020B0604030504040204" pitchFamily="34" charset="-120"/>
              </a:rPr>
              <a:t>)</a:t>
            </a:r>
            <a:endParaRPr lang="zh-TW" altLang="en-US" sz="32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92139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313F26C-0D25-4607-93FD-C0EC3277DE33}"/>
              </a:ext>
            </a:extLst>
          </p:cNvPr>
          <p:cNvSpPr>
            <a:spLocks noGrp="1"/>
          </p:cNvSpPr>
          <p:nvPr>
            <p:ph type="title"/>
          </p:nvPr>
        </p:nvSpPr>
        <p:spPr/>
        <p:txBody>
          <a:bodyPr/>
          <a:lstStyle/>
          <a:p>
            <a:r>
              <a:rPr lang="en-US" altLang="zh-TW" b="1" dirty="0">
                <a:latin typeface="微軟正黑體" panose="020B0604030504040204" pitchFamily="34" charset="-120"/>
                <a:ea typeface="微軟正黑體" panose="020B0604030504040204" pitchFamily="34" charset="-120"/>
              </a:rPr>
              <a:t>CEDAW</a:t>
            </a:r>
            <a:r>
              <a:rPr lang="zh-TW" altLang="en-US" b="1" dirty="0">
                <a:latin typeface="微軟正黑體" panose="020B0604030504040204" pitchFamily="34" charset="-120"/>
                <a:ea typeface="微軟正黑體" panose="020B0604030504040204" pitchFamily="34" charset="-120"/>
              </a:rPr>
              <a:t> 第</a:t>
            </a:r>
            <a:r>
              <a:rPr lang="en-US" altLang="zh-TW" b="1" dirty="0">
                <a:latin typeface="微軟正黑體" panose="020B0604030504040204" pitchFamily="34" charset="-120"/>
                <a:ea typeface="微軟正黑體" panose="020B0604030504040204" pitchFamily="34" charset="-120"/>
              </a:rPr>
              <a:t>1</a:t>
            </a:r>
            <a:r>
              <a:rPr lang="zh-TW" altLang="en-US" b="1" dirty="0">
                <a:latin typeface="微軟正黑體" panose="020B0604030504040204" pitchFamily="34" charset="-120"/>
                <a:ea typeface="微軟正黑體" panose="020B0604030504040204" pitchFamily="34" charset="-120"/>
              </a:rPr>
              <a:t>條</a:t>
            </a:r>
          </a:p>
        </p:txBody>
      </p:sp>
      <p:sp>
        <p:nvSpPr>
          <p:cNvPr id="3" name="內容版面配置區 2">
            <a:extLst>
              <a:ext uri="{FF2B5EF4-FFF2-40B4-BE49-F238E27FC236}">
                <a16:creationId xmlns:a16="http://schemas.microsoft.com/office/drawing/2014/main" id="{DD264063-2AC0-4EC9-A5F4-9C81F97F7FF0}"/>
              </a:ext>
            </a:extLst>
          </p:cNvPr>
          <p:cNvSpPr>
            <a:spLocks noGrp="1"/>
          </p:cNvSpPr>
          <p:nvPr>
            <p:ph idx="1"/>
          </p:nvPr>
        </p:nvSpPr>
        <p:spPr/>
        <p:txBody>
          <a:bodyPr>
            <a:normAutofit/>
          </a:bodyPr>
          <a:lstStyle/>
          <a:p>
            <a:pPr>
              <a:lnSpc>
                <a:spcPct val="150000"/>
              </a:lnSpc>
            </a:pPr>
            <a:r>
              <a:rPr lang="zh-TW" altLang="en-US" b="0" i="0" dirty="0">
                <a:solidFill>
                  <a:srgbClr val="000000"/>
                </a:solidFill>
                <a:effectLst/>
                <a:latin typeface="微軟正黑體" panose="020B0604030504040204" pitchFamily="34" charset="-120"/>
                <a:ea typeface="微軟正黑體" panose="020B0604030504040204" pitchFamily="34" charset="-120"/>
              </a:rPr>
              <a:t>在本公約中，</a:t>
            </a:r>
            <a:r>
              <a:rPr lang="en-US" altLang="zh-TW" b="0" i="0" dirty="0">
                <a:solidFill>
                  <a:srgbClr val="000000"/>
                </a:solidFill>
                <a:effectLst/>
                <a:latin typeface="微軟正黑體" panose="020B0604030504040204" pitchFamily="34" charset="-120"/>
                <a:ea typeface="微軟正黑體" panose="020B0604030504040204" pitchFamily="34" charset="-120"/>
              </a:rPr>
              <a:t>"</a:t>
            </a:r>
            <a:r>
              <a:rPr lang="zh-TW" altLang="en-US" b="0" i="0" dirty="0">
                <a:solidFill>
                  <a:srgbClr val="000000"/>
                </a:solidFill>
                <a:effectLst/>
                <a:latin typeface="微軟正黑體" panose="020B0604030504040204" pitchFamily="34" charset="-120"/>
                <a:ea typeface="微軟正黑體" panose="020B0604030504040204" pitchFamily="34" charset="-120"/>
              </a:rPr>
              <a:t>對婦女的歧視</a:t>
            </a:r>
            <a:r>
              <a:rPr lang="en-US" altLang="zh-TW" b="0" i="0" dirty="0">
                <a:solidFill>
                  <a:srgbClr val="000000"/>
                </a:solidFill>
                <a:effectLst/>
                <a:latin typeface="微軟正黑體" panose="020B0604030504040204" pitchFamily="34" charset="-120"/>
                <a:ea typeface="微軟正黑體" panose="020B0604030504040204" pitchFamily="34" charset="-120"/>
              </a:rPr>
              <a:t>"</a:t>
            </a:r>
            <a:r>
              <a:rPr lang="zh-TW" altLang="en-US" b="0" i="0" dirty="0">
                <a:solidFill>
                  <a:srgbClr val="000000"/>
                </a:solidFill>
                <a:effectLst/>
                <a:latin typeface="微軟正黑體" panose="020B0604030504040204" pitchFamily="34" charset="-120"/>
                <a:ea typeface="微軟正黑體" panose="020B0604030504040204" pitchFamily="34" charset="-120"/>
              </a:rPr>
              <a:t>一詞指基於性別而作的任何區別、排斥或限制，其影響或其目的均足以妨礙或否認婦女不論已婚未婚在男女平等的基礎上認識、享有或行使在政治、經濟、社會、文化、公民或任何其他方面的人權和基本自由。</a:t>
            </a:r>
            <a:endParaRPr lang="zh-TW" altLang="en-US" dirty="0"/>
          </a:p>
        </p:txBody>
      </p:sp>
    </p:spTree>
    <p:extLst>
      <p:ext uri="{BB962C8B-B14F-4D97-AF65-F5344CB8AC3E}">
        <p14:creationId xmlns:p14="http://schemas.microsoft.com/office/powerpoint/2010/main" val="4281232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313F26C-0D25-4607-93FD-C0EC3277DE33}"/>
              </a:ext>
            </a:extLst>
          </p:cNvPr>
          <p:cNvSpPr>
            <a:spLocks noGrp="1"/>
          </p:cNvSpPr>
          <p:nvPr>
            <p:ph type="title"/>
          </p:nvPr>
        </p:nvSpPr>
        <p:spPr/>
        <p:txBody>
          <a:bodyPr/>
          <a:lstStyle/>
          <a:p>
            <a:r>
              <a:rPr lang="en-US" altLang="zh-TW" b="1" dirty="0">
                <a:latin typeface="微軟正黑體" panose="020B0604030504040204" pitchFamily="34" charset="-120"/>
                <a:ea typeface="微軟正黑體" panose="020B0604030504040204" pitchFamily="34" charset="-120"/>
              </a:rPr>
              <a:t>CEDAW</a:t>
            </a:r>
            <a:r>
              <a:rPr lang="zh-TW" altLang="en-US" b="1" dirty="0">
                <a:latin typeface="微軟正黑體" panose="020B0604030504040204" pitchFamily="34" charset="-120"/>
                <a:ea typeface="微軟正黑體" panose="020B0604030504040204" pitchFamily="34" charset="-120"/>
              </a:rPr>
              <a:t> 第</a:t>
            </a:r>
            <a:r>
              <a:rPr lang="en-US" altLang="zh-TW" b="1" dirty="0">
                <a:latin typeface="微軟正黑體" panose="020B0604030504040204" pitchFamily="34" charset="-120"/>
                <a:ea typeface="微軟正黑體" panose="020B0604030504040204" pitchFamily="34" charset="-120"/>
              </a:rPr>
              <a:t>2</a:t>
            </a:r>
            <a:r>
              <a:rPr lang="zh-TW" altLang="en-US" b="1" dirty="0">
                <a:latin typeface="微軟正黑體" panose="020B0604030504040204" pitchFamily="34" charset="-120"/>
                <a:ea typeface="微軟正黑體" panose="020B0604030504040204" pitchFamily="34" charset="-120"/>
              </a:rPr>
              <a:t>條</a:t>
            </a:r>
          </a:p>
        </p:txBody>
      </p:sp>
      <p:sp>
        <p:nvSpPr>
          <p:cNvPr id="3" name="內容版面配置區 2">
            <a:extLst>
              <a:ext uri="{FF2B5EF4-FFF2-40B4-BE49-F238E27FC236}">
                <a16:creationId xmlns:a16="http://schemas.microsoft.com/office/drawing/2014/main" id="{DD264063-2AC0-4EC9-A5F4-9C81F97F7FF0}"/>
              </a:ext>
            </a:extLst>
          </p:cNvPr>
          <p:cNvSpPr>
            <a:spLocks noGrp="1"/>
          </p:cNvSpPr>
          <p:nvPr>
            <p:ph idx="1"/>
          </p:nvPr>
        </p:nvSpPr>
        <p:spPr/>
        <p:txBody>
          <a:bodyPr>
            <a:normAutofit/>
          </a:bodyPr>
          <a:lstStyle/>
          <a:p>
            <a:pPr>
              <a:lnSpc>
                <a:spcPct val="150000"/>
              </a:lnSpc>
            </a:pPr>
            <a:r>
              <a:rPr lang="zh-TW" altLang="en-US" b="0" i="0" dirty="0">
                <a:solidFill>
                  <a:srgbClr val="000000"/>
                </a:solidFill>
                <a:effectLst/>
                <a:latin typeface="微軟正黑體" panose="020B0604030504040204" pitchFamily="34" charset="-120"/>
                <a:ea typeface="微軟正黑體" panose="020B0604030504040204" pitchFamily="34" charset="-120"/>
              </a:rPr>
              <a:t>締約各國譴責對婦女一切形式的歧視，</a:t>
            </a:r>
            <a:r>
              <a:rPr lang="zh-TW" altLang="en-US" b="0" i="0" u="sng" dirty="0">
                <a:solidFill>
                  <a:srgbClr val="000000"/>
                </a:solidFill>
                <a:effectLst/>
                <a:latin typeface="微軟正黑體" panose="020B0604030504040204" pitchFamily="34" charset="-120"/>
                <a:ea typeface="微軟正黑體" panose="020B0604030504040204" pitchFamily="34" charset="-120"/>
              </a:rPr>
              <a:t>協議立即用一切適當辦法，推行消除對婦女歧視的政策</a:t>
            </a:r>
            <a:r>
              <a:rPr lang="zh-TW" altLang="en-US" dirty="0">
                <a:solidFill>
                  <a:srgbClr val="000000"/>
                </a:solidFill>
                <a:latin typeface="微軟正黑體" panose="020B0604030504040204" pitchFamily="34" charset="-120"/>
                <a:ea typeface="微軟正黑體" panose="020B0604030504040204" pitchFamily="34" charset="-120"/>
              </a:rPr>
              <a:t>，</a:t>
            </a:r>
            <a:r>
              <a:rPr lang="zh-TW" altLang="en-US" b="0" i="0" dirty="0">
                <a:solidFill>
                  <a:srgbClr val="000000"/>
                </a:solidFill>
                <a:effectLst/>
                <a:latin typeface="微軟正黑體" panose="020B0604030504040204" pitchFamily="34" charset="-120"/>
                <a:ea typeface="微軟正黑體" panose="020B0604030504040204" pitchFamily="34" charset="-120"/>
              </a:rPr>
              <a:t>為此目的，承擔責任：</a:t>
            </a:r>
            <a:br>
              <a:rPr lang="en-US" altLang="zh-TW" b="0" i="0" dirty="0">
                <a:solidFill>
                  <a:srgbClr val="000000"/>
                </a:solidFill>
                <a:effectLst/>
                <a:latin typeface="微軟正黑體" panose="020B0604030504040204" pitchFamily="34" charset="-120"/>
                <a:ea typeface="微軟正黑體" panose="020B0604030504040204" pitchFamily="34" charset="-120"/>
              </a:rPr>
            </a:br>
            <a:r>
              <a:rPr lang="zh-TW" altLang="en-US" b="0" i="0" dirty="0">
                <a:solidFill>
                  <a:srgbClr val="000000"/>
                </a:solidFill>
                <a:effectLst/>
                <a:latin typeface="微軟正黑體" panose="020B0604030504040204" pitchFamily="34" charset="-120"/>
                <a:ea typeface="微軟正黑體" panose="020B0604030504040204" pitchFamily="34" charset="-120"/>
              </a:rPr>
              <a:t>（</a:t>
            </a:r>
            <a:r>
              <a:rPr lang="en-US" altLang="zh-TW" b="0" i="0" dirty="0">
                <a:solidFill>
                  <a:srgbClr val="000000"/>
                </a:solidFill>
                <a:effectLst/>
                <a:latin typeface="微軟正黑體" panose="020B0604030504040204" pitchFamily="34" charset="-120"/>
                <a:ea typeface="微軟正黑體" panose="020B0604030504040204" pitchFamily="34" charset="-120"/>
              </a:rPr>
              <a:t>f</a:t>
            </a:r>
            <a:r>
              <a:rPr lang="zh-TW" altLang="en-US" b="0" i="0" dirty="0">
                <a:solidFill>
                  <a:srgbClr val="000000"/>
                </a:solidFill>
                <a:effectLst/>
                <a:latin typeface="微軟正黑體" panose="020B0604030504040204" pitchFamily="34" charset="-120"/>
                <a:ea typeface="微軟正黑體" panose="020B0604030504040204" pitchFamily="34" charset="-120"/>
              </a:rPr>
              <a:t>）採取一切適當措施，包括</a:t>
            </a:r>
            <a:r>
              <a:rPr lang="zh-TW" altLang="en-US" b="1" i="0" u="sng" dirty="0">
                <a:solidFill>
                  <a:srgbClr val="000000"/>
                </a:solidFill>
                <a:effectLst/>
                <a:latin typeface="微軟正黑體" panose="020B0604030504040204" pitchFamily="34" charset="-120"/>
                <a:ea typeface="微軟正黑體" panose="020B0604030504040204" pitchFamily="34" charset="-120"/>
              </a:rPr>
              <a:t>制定法律</a:t>
            </a:r>
            <a:r>
              <a:rPr lang="zh-TW" altLang="en-US" b="0" i="0" dirty="0">
                <a:solidFill>
                  <a:srgbClr val="000000"/>
                </a:solidFill>
                <a:effectLst/>
                <a:latin typeface="微軟正黑體" panose="020B0604030504040204" pitchFamily="34" charset="-120"/>
                <a:ea typeface="微軟正黑體" panose="020B0604030504040204" pitchFamily="34" charset="-120"/>
              </a:rPr>
              <a:t>，以修改或廢除構成對婦女歧視的現行法律、規章、習俗和慣例</a:t>
            </a:r>
            <a:endParaRPr lang="zh-TW" altLang="en-US" dirty="0"/>
          </a:p>
        </p:txBody>
      </p:sp>
    </p:spTree>
    <p:extLst>
      <p:ext uri="{BB962C8B-B14F-4D97-AF65-F5344CB8AC3E}">
        <p14:creationId xmlns:p14="http://schemas.microsoft.com/office/powerpoint/2010/main" val="294715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313F26C-0D25-4607-93FD-C0EC3277DE33}"/>
              </a:ext>
            </a:extLst>
          </p:cNvPr>
          <p:cNvSpPr>
            <a:spLocks noGrp="1"/>
          </p:cNvSpPr>
          <p:nvPr>
            <p:ph type="title"/>
          </p:nvPr>
        </p:nvSpPr>
        <p:spPr/>
        <p:txBody>
          <a:bodyPr/>
          <a:lstStyle/>
          <a:p>
            <a:r>
              <a:rPr lang="en-US" altLang="zh-TW" b="1" dirty="0">
                <a:latin typeface="微軟正黑體" panose="020B0604030504040204" pitchFamily="34" charset="-120"/>
                <a:ea typeface="微軟正黑體" panose="020B0604030504040204" pitchFamily="34" charset="-120"/>
              </a:rPr>
              <a:t>CEDAW</a:t>
            </a:r>
            <a:r>
              <a:rPr lang="zh-TW" altLang="en-US" b="1" dirty="0">
                <a:latin typeface="微軟正黑體" panose="020B0604030504040204" pitchFamily="34" charset="-120"/>
                <a:ea typeface="微軟正黑體" panose="020B0604030504040204" pitchFamily="34" charset="-120"/>
              </a:rPr>
              <a:t> 第</a:t>
            </a:r>
            <a:r>
              <a:rPr lang="en-US" altLang="zh-TW" b="1" dirty="0">
                <a:latin typeface="微軟正黑體" panose="020B0604030504040204" pitchFamily="34" charset="-120"/>
                <a:ea typeface="微軟正黑體" panose="020B0604030504040204" pitchFamily="34" charset="-120"/>
              </a:rPr>
              <a:t>7</a:t>
            </a:r>
            <a:r>
              <a:rPr lang="zh-TW" altLang="en-US" b="1" dirty="0">
                <a:latin typeface="微軟正黑體" panose="020B0604030504040204" pitchFamily="34" charset="-120"/>
                <a:ea typeface="微軟正黑體" panose="020B0604030504040204" pitchFamily="34" charset="-120"/>
              </a:rPr>
              <a:t>條</a:t>
            </a:r>
          </a:p>
        </p:txBody>
      </p:sp>
      <p:sp>
        <p:nvSpPr>
          <p:cNvPr id="3" name="內容版面配置區 2">
            <a:extLst>
              <a:ext uri="{FF2B5EF4-FFF2-40B4-BE49-F238E27FC236}">
                <a16:creationId xmlns:a16="http://schemas.microsoft.com/office/drawing/2014/main" id="{DD264063-2AC0-4EC9-A5F4-9C81F97F7FF0}"/>
              </a:ext>
            </a:extLst>
          </p:cNvPr>
          <p:cNvSpPr>
            <a:spLocks noGrp="1"/>
          </p:cNvSpPr>
          <p:nvPr>
            <p:ph idx="1"/>
          </p:nvPr>
        </p:nvSpPr>
        <p:spPr/>
        <p:txBody>
          <a:bodyPr>
            <a:normAutofit/>
          </a:bodyPr>
          <a:lstStyle/>
          <a:p>
            <a:pPr>
              <a:lnSpc>
                <a:spcPct val="150000"/>
              </a:lnSpc>
            </a:pPr>
            <a:r>
              <a:rPr lang="zh-TW" altLang="en-US" dirty="0">
                <a:latin typeface="微軟正黑體" panose="020B0604030504040204" pitchFamily="34" charset="-120"/>
                <a:ea typeface="微軟正黑體" panose="020B0604030504040204" pitchFamily="34" charset="-120"/>
              </a:rPr>
              <a:t>締約各國應採取一切適當措施，消除在本國政治和公共生活中對婦女的歧視，特別應保證婦女在與男子平等的條件下：</a:t>
            </a:r>
            <a:br>
              <a:rPr lang="en-US" altLang="zh-TW" dirty="0">
                <a:latin typeface="微軟正黑體" panose="020B0604030504040204" pitchFamily="34" charset="-120"/>
                <a:ea typeface="微軟正黑體" panose="020B0604030504040204" pitchFamily="34" charset="-120"/>
              </a:rPr>
            </a:b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a</a:t>
            </a:r>
            <a:r>
              <a:rPr lang="zh-TW" altLang="en-US" sz="2400" dirty="0">
                <a:latin typeface="微軟正黑體" panose="020B0604030504040204" pitchFamily="34" charset="-120"/>
                <a:ea typeface="微軟正黑體" panose="020B0604030504040204" pitchFamily="34" charset="-120"/>
              </a:rPr>
              <a:t>）在一切選舉和公民投票中有選舉權，並在一切民選機構有被選舉權</a:t>
            </a:r>
            <a:br>
              <a:rPr lang="en-US" altLang="zh-TW" sz="2400" dirty="0">
                <a:latin typeface="微軟正黑體" panose="020B0604030504040204" pitchFamily="34" charset="-120"/>
                <a:ea typeface="微軟正黑體" panose="020B0604030504040204" pitchFamily="34" charset="-120"/>
              </a:rPr>
            </a:b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b</a:t>
            </a:r>
            <a:r>
              <a:rPr lang="zh-TW" altLang="en-US" sz="2400" dirty="0">
                <a:latin typeface="微軟正黑體" panose="020B0604030504040204" pitchFamily="34" charset="-120"/>
                <a:ea typeface="微軟正黑體" panose="020B0604030504040204" pitchFamily="34" charset="-120"/>
              </a:rPr>
              <a:t>）參加政府政策的制訂及其執行，並</a:t>
            </a:r>
            <a:r>
              <a:rPr lang="zh-TW" altLang="en-US" sz="2400" b="1" u="sng" dirty="0">
                <a:latin typeface="微軟正黑體" panose="020B0604030504040204" pitchFamily="34" charset="-120"/>
                <a:ea typeface="微軟正黑體" panose="020B0604030504040204" pitchFamily="34" charset="-120"/>
              </a:rPr>
              <a:t>擔任各級政府公職，執行一切公務</a:t>
            </a:r>
            <a:br>
              <a:rPr lang="en-US" altLang="zh-TW" sz="2400" dirty="0">
                <a:latin typeface="微軟正黑體" panose="020B0604030504040204" pitchFamily="34" charset="-120"/>
                <a:ea typeface="微軟正黑體" panose="020B0604030504040204" pitchFamily="34" charset="-120"/>
              </a:rPr>
            </a:b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c</a:t>
            </a:r>
            <a:r>
              <a:rPr lang="zh-TW" altLang="en-US" sz="2400" dirty="0">
                <a:latin typeface="微軟正黑體" panose="020B0604030504040204" pitchFamily="34" charset="-120"/>
                <a:ea typeface="微軟正黑體" panose="020B0604030504040204" pitchFamily="34" charset="-120"/>
              </a:rPr>
              <a:t>）參加有關本國公共和政治生活的非政府組織和協會</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31969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313F26C-0D25-4607-93FD-C0EC3277DE33}"/>
              </a:ext>
            </a:extLst>
          </p:cNvPr>
          <p:cNvSpPr>
            <a:spLocks noGrp="1"/>
          </p:cNvSpPr>
          <p:nvPr>
            <p:ph type="title"/>
          </p:nvPr>
        </p:nvSpPr>
        <p:spPr/>
        <p:txBody>
          <a:bodyPr/>
          <a:lstStyle/>
          <a:p>
            <a:r>
              <a:rPr lang="en-US" altLang="zh-TW" b="1" dirty="0">
                <a:latin typeface="微軟正黑體" panose="020B0604030504040204" pitchFamily="34" charset="-120"/>
                <a:ea typeface="微軟正黑體" panose="020B0604030504040204" pitchFamily="34" charset="-120"/>
              </a:rPr>
              <a:t>CEDAW</a:t>
            </a:r>
            <a:r>
              <a:rPr lang="zh-TW" altLang="en-US" b="1" dirty="0">
                <a:latin typeface="微軟正黑體" panose="020B0604030504040204" pitchFamily="34" charset="-120"/>
                <a:ea typeface="微軟正黑體" panose="020B0604030504040204" pitchFamily="34" charset="-120"/>
              </a:rPr>
              <a:t> 一般性建議</a:t>
            </a:r>
          </a:p>
        </p:txBody>
      </p:sp>
      <p:sp>
        <p:nvSpPr>
          <p:cNvPr id="3" name="內容版面配置區 2">
            <a:extLst>
              <a:ext uri="{FF2B5EF4-FFF2-40B4-BE49-F238E27FC236}">
                <a16:creationId xmlns:a16="http://schemas.microsoft.com/office/drawing/2014/main" id="{DD264063-2AC0-4EC9-A5F4-9C81F97F7FF0}"/>
              </a:ext>
            </a:extLst>
          </p:cNvPr>
          <p:cNvSpPr>
            <a:spLocks noGrp="1"/>
          </p:cNvSpPr>
          <p:nvPr>
            <p:ph idx="1"/>
          </p:nvPr>
        </p:nvSpPr>
        <p:spPr/>
        <p:txBody>
          <a:bodyPr>
            <a:normAutofit/>
          </a:bodyPr>
          <a:lstStyle/>
          <a:p>
            <a:pPr>
              <a:lnSpc>
                <a:spcPct val="150000"/>
              </a:lnSpc>
            </a:pPr>
            <a:r>
              <a:rPr lang="zh-TW" altLang="en-US" b="1" dirty="0">
                <a:latin typeface="微軟正黑體" panose="020B0604030504040204" pitchFamily="34" charset="-120"/>
                <a:ea typeface="微軟正黑體" panose="020B0604030504040204" pitchFamily="34" charset="-120"/>
              </a:rPr>
              <a:t>第</a:t>
            </a:r>
            <a:r>
              <a:rPr lang="en-US" altLang="zh-TW" b="1" dirty="0">
                <a:latin typeface="微軟正黑體" panose="020B0604030504040204" pitchFamily="34" charset="-120"/>
                <a:ea typeface="微軟正黑體" panose="020B0604030504040204" pitchFamily="34" charset="-120"/>
              </a:rPr>
              <a:t>5</a:t>
            </a:r>
            <a:r>
              <a:rPr lang="zh-TW" altLang="en-US" b="1" dirty="0">
                <a:latin typeface="微軟正黑體" panose="020B0604030504040204" pitchFamily="34" charset="-120"/>
                <a:ea typeface="微軟正黑體" panose="020B0604030504040204" pitchFamily="34" charset="-120"/>
              </a:rPr>
              <a:t>號一般性建議：</a:t>
            </a:r>
            <a:r>
              <a:rPr lang="zh-TW" altLang="en-US" b="1" u="sng" dirty="0">
                <a:latin typeface="微軟正黑體" panose="020B0604030504040204" pitchFamily="34" charset="-120"/>
                <a:ea typeface="微軟正黑體" panose="020B0604030504040204" pitchFamily="34" charset="-120"/>
              </a:rPr>
              <a:t>暫行特別措施</a:t>
            </a:r>
            <a:br>
              <a:rPr lang="en-US" altLang="zh-TW" dirty="0">
                <a:latin typeface="微軟正黑體" panose="020B0604030504040204" pitchFamily="34" charset="-120"/>
                <a:ea typeface="微軟正黑體" panose="020B0604030504040204" pitchFamily="34" charset="-120"/>
              </a:rPr>
            </a:br>
            <a:r>
              <a:rPr lang="zh-TW" altLang="en-US" sz="2400" dirty="0">
                <a:latin typeface="微軟正黑體" panose="020B0604030504040204" pitchFamily="34" charset="-120"/>
                <a:ea typeface="微軟正黑體" panose="020B0604030504040204" pitchFamily="34" charset="-120"/>
              </a:rPr>
              <a:t>各國</a:t>
            </a:r>
            <a:r>
              <a:rPr lang="zh-TW" altLang="en-US" sz="2400" b="1" u="sng" dirty="0">
                <a:latin typeface="微軟正黑體" panose="020B0604030504040204" pitchFamily="34" charset="-120"/>
                <a:ea typeface="微軟正黑體" panose="020B0604030504040204" pitchFamily="34" charset="-120"/>
              </a:rPr>
              <a:t>應採取更多措施，以推動女性在教育、經濟、政治及就業上的參與</a:t>
            </a:r>
            <a:r>
              <a:rPr lang="zh-TW" altLang="en-US" sz="2400" dirty="0">
                <a:latin typeface="微軟正黑體" panose="020B0604030504040204" pitchFamily="34" charset="-120"/>
                <a:ea typeface="微軟正黑體" panose="020B0604030504040204" pitchFamily="34" charset="-120"/>
              </a:rPr>
              <a:t> </a:t>
            </a:r>
            <a:endParaRPr lang="en-US" altLang="zh-TW" dirty="0">
              <a:latin typeface="微軟正黑體" panose="020B0604030504040204" pitchFamily="34" charset="-120"/>
              <a:ea typeface="微軟正黑體" panose="020B0604030504040204" pitchFamily="34" charset="-120"/>
            </a:endParaRPr>
          </a:p>
          <a:p>
            <a:pPr>
              <a:lnSpc>
                <a:spcPct val="150000"/>
              </a:lnSpc>
            </a:pPr>
            <a:r>
              <a:rPr lang="zh-TW" altLang="en-US" b="1" dirty="0">
                <a:latin typeface="微軟正黑體" panose="020B0604030504040204" pitchFamily="34" charset="-120"/>
                <a:ea typeface="微軟正黑體" panose="020B0604030504040204" pitchFamily="34" charset="-120"/>
              </a:rPr>
              <a:t>第</a:t>
            </a:r>
            <a:r>
              <a:rPr lang="en-US" altLang="zh-TW" b="1" dirty="0">
                <a:latin typeface="微軟正黑體" panose="020B0604030504040204" pitchFamily="34" charset="-120"/>
                <a:ea typeface="微軟正黑體" panose="020B0604030504040204" pitchFamily="34" charset="-120"/>
              </a:rPr>
              <a:t>8</a:t>
            </a:r>
            <a:r>
              <a:rPr lang="zh-TW" altLang="en-US" b="1" dirty="0">
                <a:latin typeface="微軟正黑體" panose="020B0604030504040204" pitchFamily="34" charset="-120"/>
                <a:ea typeface="微軟正黑體" panose="020B0604030504040204" pitchFamily="34" charset="-120"/>
              </a:rPr>
              <a:t>號一般性建議：</a:t>
            </a:r>
            <a:r>
              <a:rPr lang="en-US" altLang="zh-TW" b="1" u="sng" dirty="0">
                <a:latin typeface="微軟正黑體" panose="020B0604030504040204" pitchFamily="34" charset="-120"/>
                <a:ea typeface="微軟正黑體" panose="020B0604030504040204" pitchFamily="34" charset="-120"/>
              </a:rPr>
              <a:t>《</a:t>
            </a:r>
            <a:r>
              <a:rPr lang="zh-TW" altLang="en-US" b="1" u="sng" dirty="0">
                <a:latin typeface="微軟正黑體" panose="020B0604030504040204" pitchFamily="34" charset="-120"/>
                <a:ea typeface="微軟正黑體" panose="020B0604030504040204" pitchFamily="34" charset="-120"/>
              </a:rPr>
              <a:t>公約</a:t>
            </a:r>
            <a:r>
              <a:rPr lang="en-US" altLang="zh-TW" b="1" u="sng" dirty="0">
                <a:latin typeface="微軟正黑體" panose="020B0604030504040204" pitchFamily="34" charset="-120"/>
                <a:ea typeface="微軟正黑體" panose="020B0604030504040204" pitchFamily="34" charset="-120"/>
              </a:rPr>
              <a:t>》</a:t>
            </a:r>
            <a:r>
              <a:rPr lang="zh-TW" altLang="en-US" b="1" u="sng" dirty="0">
                <a:latin typeface="微軟正黑體" panose="020B0604030504040204" pitchFamily="34" charset="-120"/>
                <a:ea typeface="微軟正黑體" panose="020B0604030504040204" pitchFamily="34" charset="-120"/>
              </a:rPr>
              <a:t>第 </a:t>
            </a:r>
            <a:r>
              <a:rPr lang="en-US" altLang="zh-TW" b="1" u="sng" dirty="0">
                <a:latin typeface="微軟正黑體" panose="020B0604030504040204" pitchFamily="34" charset="-120"/>
                <a:ea typeface="微軟正黑體" panose="020B0604030504040204" pitchFamily="34" charset="-120"/>
              </a:rPr>
              <a:t>8 </a:t>
            </a:r>
            <a:r>
              <a:rPr lang="zh-TW" altLang="en-US" b="1" u="sng" dirty="0">
                <a:latin typeface="微軟正黑體" panose="020B0604030504040204" pitchFamily="34" charset="-120"/>
                <a:ea typeface="微軟正黑體" panose="020B0604030504040204" pitchFamily="34" charset="-120"/>
              </a:rPr>
              <a:t>條的執行情況</a:t>
            </a:r>
            <a:br>
              <a:rPr lang="en-US" altLang="zh-TW" dirty="0">
                <a:latin typeface="微軟正黑體" panose="020B0604030504040204" pitchFamily="34" charset="-120"/>
                <a:ea typeface="微軟正黑體" panose="020B0604030504040204" pitchFamily="34" charset="-120"/>
              </a:rPr>
            </a:br>
            <a:r>
              <a:rPr lang="zh-TW" altLang="en-US" sz="2400" dirty="0">
                <a:latin typeface="微軟正黑體" panose="020B0604030504040204" pitchFamily="34" charset="-120"/>
                <a:ea typeface="微軟正黑體" panose="020B0604030504040204" pitchFamily="34" charset="-120"/>
              </a:rPr>
              <a:t>應</a:t>
            </a:r>
            <a:r>
              <a:rPr lang="zh-TW" altLang="en-US" sz="2400" b="1" u="sng" dirty="0">
                <a:latin typeface="微軟正黑體" panose="020B0604030504040204" pitchFamily="34" charset="-120"/>
                <a:ea typeface="微軟正黑體" panose="020B0604030504040204" pitchFamily="34" charset="-120"/>
              </a:rPr>
              <a:t>確保婦女不受任何歧視，有機會比照男性代表本國政府</a:t>
            </a:r>
            <a:r>
              <a:rPr lang="zh-TW" altLang="en-US" sz="2400" dirty="0">
                <a:latin typeface="微軟正黑體" panose="020B0604030504040204" pitchFamily="34" charset="-120"/>
                <a:ea typeface="微軟正黑體" panose="020B0604030504040204" pitchFamily="34" charset="-120"/>
              </a:rPr>
              <a:t>，參與國際工作</a:t>
            </a:r>
            <a:endParaRPr lang="en-US" altLang="zh-TW"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40471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313F26C-0D25-4607-93FD-C0EC3277DE33}"/>
              </a:ext>
            </a:extLst>
          </p:cNvPr>
          <p:cNvSpPr>
            <a:spLocks noGrp="1"/>
          </p:cNvSpPr>
          <p:nvPr>
            <p:ph type="title"/>
          </p:nvPr>
        </p:nvSpPr>
        <p:spPr/>
        <p:txBody>
          <a:bodyPr/>
          <a:lstStyle/>
          <a:p>
            <a:r>
              <a:rPr lang="en-US" altLang="zh-TW" dirty="0"/>
              <a:t>CEDAW</a:t>
            </a:r>
            <a:r>
              <a:rPr lang="zh-TW" altLang="en-US" dirty="0"/>
              <a:t> 一般性建議</a:t>
            </a:r>
          </a:p>
        </p:txBody>
      </p:sp>
      <p:sp>
        <p:nvSpPr>
          <p:cNvPr id="3" name="內容版面配置區 2">
            <a:extLst>
              <a:ext uri="{FF2B5EF4-FFF2-40B4-BE49-F238E27FC236}">
                <a16:creationId xmlns:a16="http://schemas.microsoft.com/office/drawing/2014/main" id="{DD264063-2AC0-4EC9-A5F4-9C81F97F7FF0}"/>
              </a:ext>
            </a:extLst>
          </p:cNvPr>
          <p:cNvSpPr>
            <a:spLocks noGrp="1"/>
          </p:cNvSpPr>
          <p:nvPr>
            <p:ph idx="1"/>
          </p:nvPr>
        </p:nvSpPr>
        <p:spPr/>
        <p:txBody>
          <a:bodyPr>
            <a:normAutofit/>
          </a:bodyPr>
          <a:lstStyle/>
          <a:p>
            <a:pPr>
              <a:lnSpc>
                <a:spcPct val="150000"/>
              </a:lnSpc>
            </a:pPr>
            <a:r>
              <a:rPr lang="zh-TW" altLang="en-US" b="1" dirty="0">
                <a:latin typeface="微軟正黑體" panose="020B0604030504040204" pitchFamily="34" charset="-120"/>
                <a:ea typeface="微軟正黑體" panose="020B0604030504040204" pitchFamily="34" charset="-120"/>
              </a:rPr>
              <a:t>第</a:t>
            </a:r>
            <a:r>
              <a:rPr lang="en-US" altLang="zh-TW" b="1" dirty="0">
                <a:latin typeface="微軟正黑體" panose="020B0604030504040204" pitchFamily="34" charset="-120"/>
                <a:ea typeface="微軟正黑體" panose="020B0604030504040204" pitchFamily="34" charset="-120"/>
              </a:rPr>
              <a:t>12,19</a:t>
            </a:r>
            <a:r>
              <a:rPr lang="zh-TW" altLang="en-US" b="1" dirty="0">
                <a:latin typeface="微軟正黑體" panose="020B0604030504040204" pitchFamily="34" charset="-120"/>
                <a:ea typeface="微軟正黑體" panose="020B0604030504040204" pitchFamily="34" charset="-120"/>
              </a:rPr>
              <a:t>號一般性建議：</a:t>
            </a:r>
            <a:r>
              <a:rPr lang="zh-TW" altLang="en-US" b="1" u="sng" dirty="0">
                <a:latin typeface="微軟正黑體" panose="020B0604030504040204" pitchFamily="34" charset="-120"/>
                <a:ea typeface="微軟正黑體" panose="020B0604030504040204" pitchFamily="34" charset="-120"/>
              </a:rPr>
              <a:t>家庭暴力防治相關委員會應注意事項</a:t>
            </a:r>
            <a:br>
              <a:rPr lang="en-US" altLang="zh-TW" dirty="0">
                <a:latin typeface="微軟正黑體" panose="020B0604030504040204" pitchFamily="34" charset="-120"/>
                <a:ea typeface="微軟正黑體" panose="020B0604030504040204" pitchFamily="34" charset="-120"/>
              </a:rPr>
            </a:br>
            <a:r>
              <a:rPr lang="zh-TW" altLang="en-US" sz="2400" dirty="0">
                <a:latin typeface="微軟正黑體" panose="020B0604030504040204" pitchFamily="34" charset="-120"/>
                <a:ea typeface="微軟正黑體" panose="020B0604030504040204" pitchFamily="34" charset="-120"/>
              </a:rPr>
              <a:t>建議各締約國在其提交委員會的定期報告中列入以下情況： </a:t>
            </a:r>
            <a:br>
              <a:rPr lang="en-US" altLang="zh-TW" dirty="0">
                <a:latin typeface="微軟正黑體" panose="020B0604030504040204" pitchFamily="34" charset="-120"/>
                <a:ea typeface="微軟正黑體" panose="020B0604030504040204" pitchFamily="34" charset="-120"/>
              </a:rPr>
            </a:br>
            <a:r>
              <a:rPr lang="en-US" altLang="zh-TW" sz="2200" dirty="0">
                <a:latin typeface="微軟正黑體" panose="020B0604030504040204" pitchFamily="34" charset="-120"/>
                <a:ea typeface="微軟正黑體" panose="020B0604030504040204" pitchFamily="34" charset="-120"/>
              </a:rPr>
              <a:t>1. </a:t>
            </a:r>
            <a:r>
              <a:rPr lang="zh-TW" altLang="en-US" sz="2200" dirty="0">
                <a:latin typeface="微軟正黑體" panose="020B0604030504040204" pitchFamily="34" charset="-120"/>
                <a:ea typeface="微軟正黑體" panose="020B0604030504040204" pitchFamily="34" charset="-120"/>
              </a:rPr>
              <a:t>關於保護婦女在日常生活中不受各種暴力行為之害的</a:t>
            </a:r>
            <a:r>
              <a:rPr lang="zh-TW" altLang="en-US" sz="2200" b="1" u="sng" dirty="0">
                <a:latin typeface="微軟正黑體" panose="020B0604030504040204" pitchFamily="34" charset="-120"/>
                <a:ea typeface="微軟正黑體" panose="020B0604030504040204" pitchFamily="34" charset="-120"/>
              </a:rPr>
              <a:t>現行立法</a:t>
            </a:r>
            <a:br>
              <a:rPr lang="en-US" altLang="zh-TW" sz="2200" dirty="0">
                <a:latin typeface="微軟正黑體" panose="020B0604030504040204" pitchFamily="34" charset="-120"/>
                <a:ea typeface="微軟正黑體" panose="020B0604030504040204" pitchFamily="34" charset="-120"/>
              </a:rPr>
            </a:br>
            <a:r>
              <a:rPr lang="zh-TW" altLang="en-US" sz="2200" dirty="0">
                <a:latin typeface="微軟正黑體" panose="020B0604030504040204" pitchFamily="34" charset="-120"/>
                <a:ea typeface="微軟正黑體" panose="020B0604030504040204" pitchFamily="34" charset="-120"/>
              </a:rPr>
              <a:t>    </a:t>
            </a:r>
            <a:r>
              <a:rPr lang="en-US" altLang="zh-TW" sz="2200" dirty="0">
                <a:latin typeface="微軟正黑體" panose="020B0604030504040204" pitchFamily="34" charset="-120"/>
                <a:ea typeface="微軟正黑體" panose="020B0604030504040204" pitchFamily="34" charset="-120"/>
              </a:rPr>
              <a:t>(</a:t>
            </a:r>
            <a:r>
              <a:rPr lang="zh-TW" altLang="en-US" sz="2200" dirty="0">
                <a:latin typeface="微軟正黑體" panose="020B0604030504040204" pitchFamily="34" charset="-120"/>
                <a:ea typeface="微軟正黑體" panose="020B0604030504040204" pitchFamily="34" charset="-120"/>
              </a:rPr>
              <a:t>包括性暴力、 家庭內的虐待、工作地點的性騷擾等</a:t>
            </a:r>
            <a:r>
              <a:rPr lang="en-US" altLang="zh-TW" sz="2200" dirty="0">
                <a:latin typeface="微軟正黑體" panose="020B0604030504040204" pitchFamily="34" charset="-120"/>
                <a:ea typeface="微軟正黑體" panose="020B0604030504040204" pitchFamily="34" charset="-120"/>
              </a:rPr>
              <a:t>)</a:t>
            </a:r>
            <a:br>
              <a:rPr lang="en-US" altLang="zh-TW" sz="2200" dirty="0">
                <a:latin typeface="微軟正黑體" panose="020B0604030504040204" pitchFamily="34" charset="-120"/>
                <a:ea typeface="微軟正黑體" panose="020B0604030504040204" pitchFamily="34" charset="-120"/>
              </a:rPr>
            </a:br>
            <a:r>
              <a:rPr lang="en-US" altLang="zh-TW" sz="2200" dirty="0">
                <a:latin typeface="微軟正黑體" panose="020B0604030504040204" pitchFamily="34" charset="-120"/>
                <a:ea typeface="微軟正黑體" panose="020B0604030504040204" pitchFamily="34" charset="-120"/>
              </a:rPr>
              <a:t>2. </a:t>
            </a:r>
            <a:r>
              <a:rPr lang="zh-TW" altLang="en-US" sz="2200" dirty="0">
                <a:latin typeface="微軟正黑體" panose="020B0604030504040204" pitchFamily="34" charset="-120"/>
                <a:ea typeface="微軟正黑體" panose="020B0604030504040204" pitchFamily="34" charset="-120"/>
              </a:rPr>
              <a:t>為根除這些暴力行為而</a:t>
            </a:r>
            <a:r>
              <a:rPr lang="zh-TW" altLang="en-US" sz="2200" b="1" u="sng" dirty="0">
                <a:latin typeface="微軟正黑體" panose="020B0604030504040204" pitchFamily="34" charset="-120"/>
                <a:ea typeface="微軟正黑體" panose="020B0604030504040204" pitchFamily="34" charset="-120"/>
              </a:rPr>
              <a:t>採取的措施</a:t>
            </a:r>
            <a:br>
              <a:rPr lang="en-US" altLang="zh-TW" sz="2200" dirty="0">
                <a:latin typeface="微軟正黑體" panose="020B0604030504040204" pitchFamily="34" charset="-120"/>
                <a:ea typeface="微軟正黑體" panose="020B0604030504040204" pitchFamily="34" charset="-120"/>
              </a:rPr>
            </a:br>
            <a:r>
              <a:rPr lang="en-US" altLang="zh-TW" sz="2200" dirty="0">
                <a:latin typeface="微軟正黑體" panose="020B0604030504040204" pitchFamily="34" charset="-120"/>
                <a:ea typeface="微軟正黑體" panose="020B0604030504040204" pitchFamily="34" charset="-120"/>
              </a:rPr>
              <a:t>3. </a:t>
            </a:r>
            <a:r>
              <a:rPr lang="zh-TW" altLang="en-US" sz="2200" dirty="0">
                <a:latin typeface="微軟正黑體" panose="020B0604030504040204" pitchFamily="34" charset="-120"/>
                <a:ea typeface="微軟正黑體" panose="020B0604030504040204" pitchFamily="34" charset="-120"/>
              </a:rPr>
              <a:t>為遭受侵犯或虐待的婦女所</a:t>
            </a:r>
            <a:r>
              <a:rPr lang="zh-TW" altLang="en-US" sz="2200" b="1" u="sng" dirty="0">
                <a:latin typeface="微軟正黑體" panose="020B0604030504040204" pitchFamily="34" charset="-120"/>
                <a:ea typeface="微軟正黑體" panose="020B0604030504040204" pitchFamily="34" charset="-120"/>
              </a:rPr>
              <a:t>提供的支持服務</a:t>
            </a:r>
            <a:br>
              <a:rPr lang="en-US" altLang="zh-TW" sz="2200" dirty="0">
                <a:latin typeface="微軟正黑體" panose="020B0604030504040204" pitchFamily="34" charset="-120"/>
                <a:ea typeface="微軟正黑體" panose="020B0604030504040204" pitchFamily="34" charset="-120"/>
              </a:rPr>
            </a:br>
            <a:r>
              <a:rPr lang="en-US" altLang="zh-TW" sz="2200" dirty="0">
                <a:latin typeface="微軟正黑體" panose="020B0604030504040204" pitchFamily="34" charset="-120"/>
                <a:ea typeface="微軟正黑體" panose="020B0604030504040204" pitchFamily="34" charset="-120"/>
              </a:rPr>
              <a:t>4. </a:t>
            </a:r>
            <a:r>
              <a:rPr lang="zh-TW" altLang="en-US" sz="2200" dirty="0">
                <a:latin typeface="微軟正黑體" panose="020B0604030504040204" pitchFamily="34" charset="-120"/>
                <a:ea typeface="微軟正黑體" panose="020B0604030504040204" pitchFamily="34" charset="-120"/>
              </a:rPr>
              <a:t>關於各種侵害婦女的暴力行為發生率，以及暴力行為受害婦女的</a:t>
            </a:r>
            <a:r>
              <a:rPr lang="zh-TW" altLang="en-US" sz="2200" b="1" u="sng" dirty="0">
                <a:latin typeface="微軟正黑體" panose="020B0604030504040204" pitchFamily="34" charset="-120"/>
                <a:ea typeface="微軟正黑體" panose="020B0604030504040204" pitchFamily="34" charset="-120"/>
              </a:rPr>
              <a:t>統計資料</a:t>
            </a:r>
            <a:br>
              <a:rPr lang="en-US" altLang="zh-TW" sz="2200" dirty="0">
                <a:latin typeface="微軟正黑體" panose="020B0604030504040204" pitchFamily="34" charset="-120"/>
                <a:ea typeface="微軟正黑體" panose="020B0604030504040204" pitchFamily="34" charset="-120"/>
              </a:rPr>
            </a:br>
            <a:r>
              <a:rPr lang="en-US" altLang="zh-TW" sz="2200" dirty="0">
                <a:latin typeface="微軟正黑體" panose="020B0604030504040204" pitchFamily="34" charset="-120"/>
                <a:ea typeface="微軟正黑體" panose="020B0604030504040204" pitchFamily="34" charset="-120"/>
              </a:rPr>
              <a:t>5.</a:t>
            </a:r>
            <a:r>
              <a:rPr lang="zh-TW" altLang="en-US" sz="2200" dirty="0">
                <a:latin typeface="微軟正黑體" panose="020B0604030504040204" pitchFamily="34" charset="-120"/>
                <a:ea typeface="微軟正黑體" panose="020B0604030504040204" pitchFamily="34" charset="-120"/>
              </a:rPr>
              <a:t> 委員會應注意基於性別的暴力的相關所述意見是否符合條約</a:t>
            </a:r>
            <a:endParaRPr lang="en-US" altLang="zh-TW" sz="22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81717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4" descr="123.jpg">
            <a:extLst>
              <a:ext uri="{FF2B5EF4-FFF2-40B4-BE49-F238E27FC236}">
                <a16:creationId xmlns:a16="http://schemas.microsoft.com/office/drawing/2014/main" id="{29061421-5C7B-4FB7-9A00-431C41DA91DD}"/>
              </a:ext>
            </a:extLst>
          </p:cNvPr>
          <p:cNvPicPr>
            <a:picLocks noChangeAspect="1"/>
          </p:cNvPicPr>
          <p:nvPr/>
        </p:nvPicPr>
        <p:blipFill>
          <a:blip r:embed="rId2" cstate="print"/>
          <a:srcRect/>
          <a:stretch>
            <a:fillRect/>
          </a:stretch>
        </p:blipFill>
        <p:spPr bwMode="auto">
          <a:xfrm>
            <a:off x="5467927" y="907472"/>
            <a:ext cx="6724073" cy="5043055"/>
          </a:xfrm>
          <a:prstGeom prst="rect">
            <a:avLst/>
          </a:prstGeom>
          <a:noFill/>
          <a:ln w="9525">
            <a:noFill/>
            <a:miter lim="800000"/>
            <a:headEnd/>
            <a:tailEnd/>
          </a:ln>
        </p:spPr>
      </p:pic>
      <p:sp>
        <p:nvSpPr>
          <p:cNvPr id="5" name="文字方塊 5">
            <a:extLst>
              <a:ext uri="{FF2B5EF4-FFF2-40B4-BE49-F238E27FC236}">
                <a16:creationId xmlns:a16="http://schemas.microsoft.com/office/drawing/2014/main" id="{09C00230-1EE9-4312-B590-4D929763CE85}"/>
              </a:ext>
            </a:extLst>
          </p:cNvPr>
          <p:cNvSpPr txBox="1">
            <a:spLocks noChangeArrowheads="1"/>
          </p:cNvSpPr>
          <p:nvPr/>
        </p:nvSpPr>
        <p:spPr bwMode="auto">
          <a:xfrm>
            <a:off x="648492" y="2890390"/>
            <a:ext cx="7416800" cy="1077218"/>
          </a:xfrm>
          <a:prstGeom prst="rect">
            <a:avLst/>
          </a:prstGeom>
          <a:noFill/>
          <a:ln w="9525">
            <a:noFill/>
            <a:miter lim="800000"/>
            <a:headEnd/>
            <a:tailEnd/>
          </a:ln>
        </p:spPr>
        <p:txBody>
          <a:bodyPr>
            <a:spAutoFit/>
          </a:bodyPr>
          <a:lstStyle/>
          <a:p>
            <a:r>
              <a:rPr kumimoji="0" lang="zh-TW" altLang="en-US" sz="3200" b="1" dirty="0">
                <a:latin typeface="微軟正黑體" panose="020B0604030504040204" pitchFamily="34" charset="-120"/>
                <a:ea typeface="微軟正黑體" panose="020B0604030504040204" pitchFamily="34" charset="-120"/>
              </a:rPr>
              <a:t>性別平等</a:t>
            </a:r>
            <a:endParaRPr kumimoji="0" lang="en-US" altLang="zh-TW" sz="3200" b="1" dirty="0">
              <a:latin typeface="微軟正黑體" panose="020B0604030504040204" pitchFamily="34" charset="-120"/>
              <a:ea typeface="微軟正黑體" panose="020B0604030504040204" pitchFamily="34" charset="-120"/>
            </a:endParaRPr>
          </a:p>
          <a:p>
            <a:r>
              <a:rPr kumimoji="0" lang="zh-TW" altLang="en-US" sz="3200" b="1" dirty="0">
                <a:latin typeface="微軟正黑體" panose="020B0604030504040204" pitchFamily="34" charset="-120"/>
                <a:ea typeface="微軟正黑體" panose="020B0604030504040204" pitchFamily="34" charset="-120"/>
              </a:rPr>
              <a:t>需要你我一起努力大步走～</a:t>
            </a:r>
          </a:p>
        </p:txBody>
      </p:sp>
    </p:spTree>
    <p:extLst>
      <p:ext uri="{BB962C8B-B14F-4D97-AF65-F5344CB8AC3E}">
        <p14:creationId xmlns:p14="http://schemas.microsoft.com/office/powerpoint/2010/main" val="2469004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4" descr="123.jpg">
            <a:extLst>
              <a:ext uri="{FF2B5EF4-FFF2-40B4-BE49-F238E27FC236}">
                <a16:creationId xmlns:a16="http://schemas.microsoft.com/office/drawing/2014/main" id="{29061421-5C7B-4FB7-9A00-431C41DA91DD}"/>
              </a:ext>
            </a:extLst>
          </p:cNvPr>
          <p:cNvPicPr>
            <a:picLocks noChangeAspect="1"/>
          </p:cNvPicPr>
          <p:nvPr/>
        </p:nvPicPr>
        <p:blipFill>
          <a:blip r:embed="rId2" cstate="print"/>
          <a:srcRect/>
          <a:stretch>
            <a:fillRect/>
          </a:stretch>
        </p:blipFill>
        <p:spPr bwMode="auto">
          <a:xfrm>
            <a:off x="5467927" y="907472"/>
            <a:ext cx="6724073" cy="5043055"/>
          </a:xfrm>
          <a:prstGeom prst="rect">
            <a:avLst/>
          </a:prstGeom>
          <a:noFill/>
          <a:ln w="9525">
            <a:noFill/>
            <a:miter lim="800000"/>
            <a:headEnd/>
            <a:tailEnd/>
          </a:ln>
        </p:spPr>
      </p:pic>
      <p:sp>
        <p:nvSpPr>
          <p:cNvPr id="2" name="文字方塊 1">
            <a:extLst>
              <a:ext uri="{FF2B5EF4-FFF2-40B4-BE49-F238E27FC236}">
                <a16:creationId xmlns:a16="http://schemas.microsoft.com/office/drawing/2014/main" id="{6AF2BCE0-07C8-49EC-B0E9-846770EBD964}"/>
              </a:ext>
            </a:extLst>
          </p:cNvPr>
          <p:cNvSpPr txBox="1"/>
          <p:nvPr/>
        </p:nvSpPr>
        <p:spPr>
          <a:xfrm>
            <a:off x="576540" y="2890390"/>
            <a:ext cx="5519460" cy="1077218"/>
          </a:xfrm>
          <a:prstGeom prst="rect">
            <a:avLst/>
          </a:prstGeom>
          <a:noFill/>
        </p:spPr>
        <p:txBody>
          <a:bodyPr wrap="none" rtlCol="0">
            <a:spAutoFit/>
          </a:bodyPr>
          <a:lstStyle/>
          <a:p>
            <a:r>
              <a:rPr lang="zh-TW" altLang="en-US" sz="3200" b="1" dirty="0">
                <a:latin typeface="微軟正黑體" panose="020B0604030504040204" pitchFamily="34" charset="-120"/>
                <a:ea typeface="微軟正黑體" panose="020B0604030504040204" pitchFamily="34" charset="-120"/>
              </a:rPr>
              <a:t>消除對婦女一切形式歧視公約</a:t>
            </a:r>
            <a:endParaRPr lang="en-US" altLang="zh-TW" sz="3200" b="1" dirty="0">
              <a:latin typeface="微軟正黑體" panose="020B0604030504040204" pitchFamily="34" charset="-120"/>
              <a:ea typeface="微軟正黑體" panose="020B0604030504040204" pitchFamily="34" charset="-120"/>
            </a:endParaRPr>
          </a:p>
          <a:p>
            <a:r>
              <a:rPr lang="en-US" altLang="zh-TW" sz="3200" b="1" dirty="0">
                <a:latin typeface="微軟正黑體" panose="020B0604030504040204" pitchFamily="34" charset="-120"/>
                <a:ea typeface="微軟正黑體" panose="020B0604030504040204" pitchFamily="34" charset="-120"/>
              </a:rPr>
              <a:t>(CEDAW) </a:t>
            </a:r>
            <a:r>
              <a:rPr lang="zh-TW" altLang="en-US" sz="3200" b="1" dirty="0">
                <a:latin typeface="微軟正黑體" panose="020B0604030504040204" pitchFamily="34" charset="-120"/>
                <a:ea typeface="微軟正黑體" panose="020B0604030504040204" pitchFamily="34" charset="-120"/>
              </a:rPr>
              <a:t>概論</a:t>
            </a:r>
          </a:p>
        </p:txBody>
      </p:sp>
    </p:spTree>
    <p:extLst>
      <p:ext uri="{BB962C8B-B14F-4D97-AF65-F5344CB8AC3E}">
        <p14:creationId xmlns:p14="http://schemas.microsoft.com/office/powerpoint/2010/main" val="2375301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24DB77-6E2C-420D-A74B-082160F3B443}"/>
              </a:ext>
            </a:extLst>
          </p:cNvPr>
          <p:cNvSpPr>
            <a:spLocks noGrp="1"/>
          </p:cNvSpPr>
          <p:nvPr>
            <p:ph type="title"/>
          </p:nvPr>
        </p:nvSpPr>
        <p:spPr/>
        <p:txBody>
          <a:bodyPr/>
          <a:lstStyle/>
          <a:p>
            <a:r>
              <a:rPr lang="zh-TW" altLang="en-US" b="1" dirty="0">
                <a:latin typeface="微軟正黑體" panose="020B0604030504040204" pitchFamily="34" charset="-120"/>
                <a:ea typeface="微軟正黑體" panose="020B0604030504040204" pitchFamily="34" charset="-120"/>
              </a:rPr>
              <a:t>消除對婦女一切形式歧視公約</a:t>
            </a:r>
          </a:p>
        </p:txBody>
      </p:sp>
      <p:sp>
        <p:nvSpPr>
          <p:cNvPr id="3" name="內容版面配置區 2">
            <a:extLst>
              <a:ext uri="{FF2B5EF4-FFF2-40B4-BE49-F238E27FC236}">
                <a16:creationId xmlns:a16="http://schemas.microsoft.com/office/drawing/2014/main" id="{69B62BD5-F746-4B8E-94A5-6D7D37FE4999}"/>
              </a:ext>
            </a:extLst>
          </p:cNvPr>
          <p:cNvSpPr>
            <a:spLocks noGrp="1"/>
          </p:cNvSpPr>
          <p:nvPr>
            <p:ph idx="1"/>
          </p:nvPr>
        </p:nvSpPr>
        <p:spPr/>
        <p:txBody>
          <a:bodyPr>
            <a:normAutofit/>
          </a:bodyPr>
          <a:lstStyle/>
          <a:p>
            <a:pPr marL="360000" indent="-360000">
              <a:buFont typeface="Wingdings" panose="05000000000000000000" pitchFamily="2" charset="2"/>
              <a:buChar char="Ø"/>
            </a:pPr>
            <a:endParaRPr lang="en-US" altLang="zh-TW" sz="2400" b="0" i="0" dirty="0">
              <a:solidFill>
                <a:srgbClr val="434343"/>
              </a:solidFill>
              <a:effectLst/>
              <a:latin typeface="微軟正黑體" panose="020B0604030504040204" pitchFamily="34" charset="-120"/>
              <a:ea typeface="微軟正黑體" panose="020B0604030504040204" pitchFamily="34" charset="-120"/>
            </a:endParaRPr>
          </a:p>
          <a:p>
            <a:pPr marL="360000" indent="-360000">
              <a:buFont typeface="Wingdings" panose="05000000000000000000" pitchFamily="2" charset="2"/>
              <a:buChar char="Ø"/>
            </a:pPr>
            <a:endParaRPr lang="en-US" altLang="zh-TW" sz="2400" dirty="0">
              <a:solidFill>
                <a:srgbClr val="434343"/>
              </a:solidFill>
              <a:latin typeface="微軟正黑體" panose="020B0604030504040204" pitchFamily="34" charset="-120"/>
              <a:ea typeface="微軟正黑體" panose="020B0604030504040204" pitchFamily="34" charset="-120"/>
            </a:endParaRPr>
          </a:p>
          <a:p>
            <a:pPr marL="360000" indent="-360000">
              <a:buFont typeface="Wingdings" panose="05000000000000000000" pitchFamily="2" charset="2"/>
              <a:buChar char="Ø"/>
            </a:pPr>
            <a:r>
              <a:rPr lang="zh-TW" altLang="en-US" sz="2400" b="0" i="0" dirty="0">
                <a:solidFill>
                  <a:srgbClr val="434343"/>
                </a:solidFill>
                <a:effectLst/>
                <a:latin typeface="微軟正黑體" panose="020B0604030504040204" pitchFamily="34" charset="-120"/>
                <a:ea typeface="微軟正黑體" panose="020B0604030504040204" pitchFamily="34" charset="-120"/>
              </a:rPr>
              <a:t>簡稱</a:t>
            </a:r>
            <a:r>
              <a:rPr lang="en-US" altLang="zh-TW" sz="2400" b="0" i="0" dirty="0">
                <a:solidFill>
                  <a:srgbClr val="434343"/>
                </a:solidFill>
                <a:effectLst/>
                <a:latin typeface="微軟正黑體" panose="020B0604030504040204" pitchFamily="34" charset="-120"/>
                <a:ea typeface="微軟正黑體" panose="020B0604030504040204" pitchFamily="34" charset="-120"/>
              </a:rPr>
              <a:t>CEDAW</a:t>
            </a:r>
            <a:endParaRPr lang="en-US" altLang="zh-TW" sz="2400" dirty="0">
              <a:latin typeface="微軟正黑體" panose="020B0604030504040204" pitchFamily="34" charset="-120"/>
              <a:ea typeface="微軟正黑體" panose="020B0604030504040204" pitchFamily="34" charset="-120"/>
            </a:endParaRPr>
          </a:p>
          <a:p>
            <a:pPr marL="360000" indent="-360000">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聯合國於</a:t>
            </a:r>
            <a:r>
              <a:rPr lang="en-US" altLang="zh-TW" sz="2400" dirty="0">
                <a:latin typeface="微軟正黑體" panose="020B0604030504040204" pitchFamily="34" charset="-120"/>
                <a:ea typeface="微軟正黑體" panose="020B0604030504040204" pitchFamily="34" charset="-120"/>
              </a:rPr>
              <a:t>1979</a:t>
            </a:r>
            <a:r>
              <a:rPr lang="zh-TW" altLang="en-US" sz="2400" dirty="0">
                <a:latin typeface="微軟正黑體" panose="020B0604030504040204" pitchFamily="34" charset="-120"/>
                <a:ea typeface="微軟正黑體" panose="020B0604030504040204" pitchFamily="34" charset="-120"/>
              </a:rPr>
              <a:t>年通過本公約（於</a:t>
            </a:r>
            <a:r>
              <a:rPr lang="en-US" altLang="zh-TW" sz="2400" dirty="0">
                <a:latin typeface="微軟正黑體" panose="020B0604030504040204" pitchFamily="34" charset="-120"/>
                <a:ea typeface="微軟正黑體" panose="020B0604030504040204" pitchFamily="34" charset="-120"/>
              </a:rPr>
              <a:t>1981</a:t>
            </a:r>
            <a:r>
              <a:rPr lang="zh-TW" altLang="en-US" sz="2400" dirty="0">
                <a:latin typeface="微軟正黑體" panose="020B0604030504040204" pitchFamily="34" charset="-120"/>
                <a:ea typeface="微軟正黑體" panose="020B0604030504040204" pitchFamily="34" charset="-120"/>
              </a:rPr>
              <a:t>年生效），為聯合國</a:t>
            </a:r>
            <a:r>
              <a:rPr lang="en-US" altLang="zh-TW" sz="2400" dirty="0">
                <a:latin typeface="微軟正黑體" panose="020B0604030504040204" pitchFamily="34" charset="-120"/>
                <a:ea typeface="微軟正黑體" panose="020B0604030504040204" pitchFamily="34" charset="-120"/>
              </a:rPr>
              <a:t>9</a:t>
            </a:r>
            <a:r>
              <a:rPr lang="zh-TW" altLang="en-US" sz="2400" dirty="0">
                <a:latin typeface="微軟正黑體" panose="020B0604030504040204" pitchFamily="34" charset="-120"/>
                <a:ea typeface="微軟正黑體" panose="020B0604030504040204" pitchFamily="34" charset="-120"/>
              </a:rPr>
              <a:t>大核心人權公約之一</a:t>
            </a:r>
            <a:endParaRPr lang="en-US" altLang="zh-TW" sz="2400" dirty="0">
              <a:latin typeface="微軟正黑體" panose="020B0604030504040204" pitchFamily="34" charset="-120"/>
              <a:ea typeface="微軟正黑體" panose="020B0604030504040204" pitchFamily="34" charset="-120"/>
            </a:endParaRPr>
          </a:p>
          <a:p>
            <a:pPr marL="360000" indent="-360000">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公約闡明男女平等享有一切經濟、社會、文化、公民和政治權利，各締約國應採取立法及一切適當措施，消除對婦女之歧視，確保男女在教育、就業、保健、家庭、政治、法律、社會、經濟等各方面享有平等權利</a:t>
            </a:r>
            <a:endParaRPr lang="en-US" altLang="zh-TW" sz="2400" dirty="0">
              <a:latin typeface="微軟正黑體" panose="020B0604030504040204" pitchFamily="34" charset="-120"/>
              <a:ea typeface="微軟正黑體" panose="020B0604030504040204" pitchFamily="34" charset="-120"/>
            </a:endParaRPr>
          </a:p>
          <a:p>
            <a:pPr marL="360000" indent="-360000">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為提升性別人權標準，落實性別平等，我國自</a:t>
            </a:r>
            <a:r>
              <a:rPr lang="en-US" altLang="zh-TW" sz="2400" dirty="0">
                <a:latin typeface="微軟正黑體" panose="020B0604030504040204" pitchFamily="34" charset="-120"/>
                <a:ea typeface="微軟正黑體" panose="020B0604030504040204" pitchFamily="34" charset="-120"/>
              </a:rPr>
              <a:t>2012</a:t>
            </a:r>
            <a:r>
              <a:rPr lang="zh-TW" altLang="en-US" sz="2400" dirty="0">
                <a:latin typeface="微軟正黑體" panose="020B0604030504040204" pitchFamily="34" charset="-120"/>
                <a:ea typeface="微軟正黑體" panose="020B0604030504040204" pitchFamily="34" charset="-120"/>
              </a:rPr>
              <a:t>年起通過</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消除對婦女一切形式歧視公約施行法</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，致力於提升性別意識及兩性權益平等保障</a:t>
            </a:r>
            <a:endParaRPr lang="en-US" altLang="zh-TW" sz="2400" dirty="0">
              <a:latin typeface="微軟正黑體" panose="020B0604030504040204" pitchFamily="34" charset="-120"/>
              <a:ea typeface="微軟正黑體" panose="020B0604030504040204" pitchFamily="34" charset="-120"/>
            </a:endParaRPr>
          </a:p>
        </p:txBody>
      </p:sp>
      <p:pic>
        <p:nvPicPr>
          <p:cNvPr id="5" name="圖片 4">
            <a:extLst>
              <a:ext uri="{FF2B5EF4-FFF2-40B4-BE49-F238E27FC236}">
                <a16:creationId xmlns:a16="http://schemas.microsoft.com/office/drawing/2014/main" id="{30F24100-768D-4979-AA97-C5287D3A3FF9}"/>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7895" b="89474" l="9940" r="89759">
                        <a14:foregroundMark x1="35843" y1="18421" x2="47892" y2="17763"/>
                        <a14:foregroundMark x1="47892" y1="17763" x2="63253" y2="24342"/>
                        <a14:foregroundMark x1="63253" y1="24342" x2="68428" y2="50177"/>
                        <a14:foregroundMark x1="63629" y1="69323" x2="59940" y2="77632"/>
                        <a14:foregroundMark x1="59940" y1="77632" x2="46084" y2="82895"/>
                        <a14:foregroundMark x1="46084" y1="82895" x2="34940" y2="44737"/>
                        <a14:foregroundMark x1="34940" y1="44737" x2="37651" y2="25658"/>
                        <a14:foregroundMark x1="41867" y1="74342" x2="55769" y2="84619"/>
                        <a14:foregroundMark x1="61292" y1="80067" x2="61145" y2="71711"/>
                        <a14:foregroundMark x1="42169" y1="76316" x2="54429" y2="89379"/>
                        <a14:foregroundMark x1="44304" y1="84203" x2="53614" y2="87500"/>
                        <a14:foregroundMark x1="35241" y1="22368" x2="33133" y2="51316"/>
                        <a14:foregroundMark x1="35241" y1="51316" x2="41867" y2="67105"/>
                        <a14:foregroundMark x1="37651" y1="19737" x2="59337" y2="13816"/>
                        <a14:foregroundMark x1="59337" y1="13816" x2="61145" y2="15789"/>
                        <a14:foregroundMark x1="42169" y1="15789" x2="56325" y2="9868"/>
                        <a14:foregroundMark x1="56325" y1="9868" x2="56325" y2="9868"/>
                        <a14:foregroundMark x1="36446" y1="17763" x2="46386" y2="11184"/>
                        <a14:foregroundMark x1="46386" y1="12500" x2="55723" y2="7895"/>
                        <a14:foregroundMark x1="58133" y1="12500" x2="66867" y2="37500"/>
                        <a14:foregroundMark x1="66867" y1="37500" x2="66867" y2="40789"/>
                        <a14:foregroundMark x1="62651" y1="17763" x2="67771" y2="38816"/>
                        <a14:foregroundMark x1="62349" y1="15789" x2="65663" y2="34211"/>
                        <a14:foregroundMark x1="62349" y1="59211" x2="63855" y2="51974"/>
                        <a14:foregroundMark x1="58133" y1="82237" x2="57831" y2="88158"/>
                        <a14:foregroundMark x1="41867" y1="76316" x2="46386" y2="86184"/>
                        <a14:foregroundMark x1="43072" y1="82237" x2="45181" y2="86842"/>
                        <a14:foregroundMark x1="42470" y1="79605" x2="43976" y2="86184"/>
                        <a14:backgroundMark x1="62939" y1="89073" x2="75904" y2="87500"/>
                        <a14:backgroundMark x1="54217" y1="90132" x2="62059" y2="89180"/>
                        <a14:backgroundMark x1="69578" y1="50658" x2="67771" y2="71053"/>
                      </a14:backgroundRemoval>
                    </a14:imgEffect>
                  </a14:imgLayer>
                </a14:imgProps>
              </a:ext>
              <a:ext uri="{28A0092B-C50C-407E-A947-70E740481C1C}">
                <a14:useLocalDpi xmlns:a14="http://schemas.microsoft.com/office/drawing/2010/main" val="0"/>
              </a:ext>
            </a:extLst>
          </a:blip>
          <a:stretch>
            <a:fillRect/>
          </a:stretch>
        </p:blipFill>
        <p:spPr>
          <a:xfrm>
            <a:off x="6875253" y="1365790"/>
            <a:ext cx="4272766" cy="1956206"/>
          </a:xfrm>
          <a:prstGeom prst="rect">
            <a:avLst/>
          </a:prstGeom>
        </p:spPr>
      </p:pic>
    </p:spTree>
    <p:extLst>
      <p:ext uri="{BB962C8B-B14F-4D97-AF65-F5344CB8AC3E}">
        <p14:creationId xmlns:p14="http://schemas.microsoft.com/office/powerpoint/2010/main" val="1432813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8E21071-E266-410D-9B7A-B85E2ECD38E8}"/>
              </a:ext>
            </a:extLst>
          </p:cNvPr>
          <p:cNvSpPr>
            <a:spLocks noGrp="1"/>
          </p:cNvSpPr>
          <p:nvPr>
            <p:ph type="title"/>
          </p:nvPr>
        </p:nvSpPr>
        <p:spPr/>
        <p:txBody>
          <a:bodyPr/>
          <a:lstStyle/>
          <a:p>
            <a:r>
              <a:rPr lang="en-US" altLang="zh-TW" b="1" dirty="0">
                <a:latin typeface="微軟正黑體" panose="020B0604030504040204" pitchFamily="34" charset="-120"/>
                <a:ea typeface="微軟正黑體" panose="020B0604030504040204" pitchFamily="34" charset="-120"/>
              </a:rPr>
              <a:t>CEDAW</a:t>
            </a:r>
            <a:r>
              <a:rPr lang="zh-TW" altLang="en-US" b="1" dirty="0">
                <a:latin typeface="微軟正黑體" panose="020B0604030504040204" pitchFamily="34" charset="-120"/>
                <a:ea typeface="微軟正黑體" panose="020B0604030504040204" pitchFamily="34" charset="-120"/>
              </a:rPr>
              <a:t>條文摘要</a:t>
            </a:r>
          </a:p>
        </p:txBody>
      </p:sp>
      <p:graphicFrame>
        <p:nvGraphicFramePr>
          <p:cNvPr id="5" name="表格 5">
            <a:extLst>
              <a:ext uri="{FF2B5EF4-FFF2-40B4-BE49-F238E27FC236}">
                <a16:creationId xmlns:a16="http://schemas.microsoft.com/office/drawing/2014/main" id="{27192F43-72C7-4663-A4D7-17D0CBA364DD}"/>
              </a:ext>
            </a:extLst>
          </p:cNvPr>
          <p:cNvGraphicFramePr>
            <a:graphicFrameLocks noGrp="1"/>
          </p:cNvGraphicFramePr>
          <p:nvPr>
            <p:ph idx="1"/>
            <p:extLst>
              <p:ext uri="{D42A27DB-BD31-4B8C-83A1-F6EECF244321}">
                <p14:modId xmlns:p14="http://schemas.microsoft.com/office/powerpoint/2010/main" val="3541215959"/>
              </p:ext>
            </p:extLst>
          </p:nvPr>
        </p:nvGraphicFramePr>
        <p:xfrm>
          <a:off x="838200" y="1825625"/>
          <a:ext cx="10038346" cy="3931920"/>
        </p:xfrm>
        <a:graphic>
          <a:graphicData uri="http://schemas.openxmlformats.org/drawingml/2006/table">
            <a:tbl>
              <a:tblPr firstRow="1" bandRow="1">
                <a:tableStyleId>{5940675A-B579-460E-94D1-54222C63F5DA}</a:tableStyleId>
              </a:tblPr>
              <a:tblGrid>
                <a:gridCol w="1654834">
                  <a:extLst>
                    <a:ext uri="{9D8B030D-6E8A-4147-A177-3AD203B41FA5}">
                      <a16:colId xmlns:a16="http://schemas.microsoft.com/office/drawing/2014/main" val="3482537164"/>
                    </a:ext>
                  </a:extLst>
                </a:gridCol>
                <a:gridCol w="1086928">
                  <a:extLst>
                    <a:ext uri="{9D8B030D-6E8A-4147-A177-3AD203B41FA5}">
                      <a16:colId xmlns:a16="http://schemas.microsoft.com/office/drawing/2014/main" val="4241945739"/>
                    </a:ext>
                  </a:extLst>
                </a:gridCol>
                <a:gridCol w="7296584">
                  <a:extLst>
                    <a:ext uri="{9D8B030D-6E8A-4147-A177-3AD203B41FA5}">
                      <a16:colId xmlns:a16="http://schemas.microsoft.com/office/drawing/2014/main" val="3571993332"/>
                    </a:ext>
                  </a:extLst>
                </a:gridCol>
              </a:tblGrid>
              <a:tr h="333074">
                <a:tc>
                  <a:txBody>
                    <a:bodyPr/>
                    <a:lstStyle/>
                    <a:p>
                      <a:pPr algn="ctr"/>
                      <a:r>
                        <a:rPr lang="zh-TW" altLang="en-US" b="1" dirty="0">
                          <a:latin typeface="微軟正黑體" panose="020B0604030504040204" pitchFamily="34" charset="-120"/>
                          <a:ea typeface="微軟正黑體" panose="020B0604030504040204" pitchFamily="34" charset="-120"/>
                        </a:rPr>
                        <a:t>實質條文</a:t>
                      </a:r>
                    </a:p>
                  </a:txBody>
                  <a:tcPr anchor="ctr">
                    <a:solidFill>
                      <a:schemeClr val="bg2">
                        <a:lumMod val="90000"/>
                      </a:schemeClr>
                    </a:solidFill>
                  </a:tcPr>
                </a:tc>
                <a:tc>
                  <a:txBody>
                    <a:bodyPr/>
                    <a:lstStyle/>
                    <a:p>
                      <a:pPr algn="ctr"/>
                      <a:r>
                        <a:rPr lang="zh-TW" altLang="en-US" b="1" dirty="0">
                          <a:latin typeface="微軟正黑體" panose="020B0604030504040204" pitchFamily="34" charset="-120"/>
                          <a:ea typeface="微軟正黑體" panose="020B0604030504040204" pitchFamily="34" charset="-120"/>
                        </a:rPr>
                        <a:t>條號</a:t>
                      </a:r>
                    </a:p>
                  </a:txBody>
                  <a:tcPr anchor="ctr">
                    <a:solidFill>
                      <a:schemeClr val="bg2">
                        <a:lumMod val="90000"/>
                      </a:schemeClr>
                    </a:solidFill>
                  </a:tcPr>
                </a:tc>
                <a:tc>
                  <a:txBody>
                    <a:bodyPr/>
                    <a:lstStyle/>
                    <a:p>
                      <a:pPr algn="l"/>
                      <a:r>
                        <a:rPr lang="zh-TW" altLang="en-US" b="1" dirty="0">
                          <a:latin typeface="微軟正黑體" panose="020B0604030504040204" pitchFamily="34" charset="-120"/>
                          <a:ea typeface="微軟正黑體" panose="020B0604030504040204" pitchFamily="34" charset="-120"/>
                        </a:rPr>
                        <a:t>內容摘要</a:t>
                      </a:r>
                    </a:p>
                  </a:txBody>
                  <a:tcPr anchor="ctr">
                    <a:solidFill>
                      <a:schemeClr val="bg2">
                        <a:lumMod val="90000"/>
                      </a:schemeClr>
                    </a:solidFill>
                  </a:tcPr>
                </a:tc>
                <a:extLst>
                  <a:ext uri="{0D108BD9-81ED-4DB2-BD59-A6C34878D82A}">
                    <a16:rowId xmlns:a16="http://schemas.microsoft.com/office/drawing/2014/main" val="3867329545"/>
                  </a:ext>
                </a:extLst>
              </a:tr>
              <a:tr h="214396">
                <a:tc rowSpan="6">
                  <a:txBody>
                    <a:bodyPr/>
                    <a:lstStyle/>
                    <a:p>
                      <a:pPr algn="ctr"/>
                      <a:r>
                        <a:rPr lang="zh-TW" altLang="en-US" dirty="0">
                          <a:latin typeface="微軟正黑體" panose="020B0604030504040204" pitchFamily="34" charset="-120"/>
                          <a:ea typeface="微軟正黑體" panose="020B0604030504040204" pitchFamily="34" charset="-120"/>
                        </a:rPr>
                        <a:t>第一章</a:t>
                      </a:r>
                    </a:p>
                  </a:txBody>
                  <a:tcPr anchor="ctr"/>
                </a:tc>
                <a:tc>
                  <a:txBody>
                    <a:bodyPr/>
                    <a:lstStyle/>
                    <a:p>
                      <a:pPr algn="ctr"/>
                      <a:r>
                        <a:rPr lang="en-US" altLang="zh-TW" sz="2000" dirty="0">
                          <a:latin typeface="微軟正黑體" panose="020B0604030504040204" pitchFamily="34" charset="-120"/>
                          <a:ea typeface="微軟正黑體" panose="020B0604030504040204" pitchFamily="34" charset="-120"/>
                        </a:rPr>
                        <a:t>1</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對婦女歧視的定義</a:t>
                      </a:r>
                    </a:p>
                  </a:txBody>
                  <a:tcPr/>
                </a:tc>
                <a:extLst>
                  <a:ext uri="{0D108BD9-81ED-4DB2-BD59-A6C34878D82A}">
                    <a16:rowId xmlns:a16="http://schemas.microsoft.com/office/drawing/2014/main" val="2770320006"/>
                  </a:ext>
                </a:extLst>
              </a:tr>
              <a:tr h="214396">
                <a:tc vMerge="1">
                  <a:txBody>
                    <a:bodyPr/>
                    <a:lstStyle/>
                    <a:p>
                      <a:endParaRPr lang="zh-TW" altLang="en-US" dirty="0"/>
                    </a:p>
                  </a:txBody>
                  <a:tcPr/>
                </a:tc>
                <a:tc>
                  <a:txBody>
                    <a:bodyPr/>
                    <a:lstStyle/>
                    <a:p>
                      <a:pPr algn="ctr"/>
                      <a:r>
                        <a:rPr lang="en-US" altLang="zh-TW" sz="2000" dirty="0">
                          <a:latin typeface="微軟正黑體" panose="020B0604030504040204" pitchFamily="34" charset="-120"/>
                          <a:ea typeface="微軟正黑體" panose="020B0604030504040204" pitchFamily="34" charset="-120"/>
                        </a:rPr>
                        <a:t>2</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消除對婦女歧視的義務</a:t>
                      </a:r>
                    </a:p>
                  </a:txBody>
                  <a:tcPr/>
                </a:tc>
                <a:extLst>
                  <a:ext uri="{0D108BD9-81ED-4DB2-BD59-A6C34878D82A}">
                    <a16:rowId xmlns:a16="http://schemas.microsoft.com/office/drawing/2014/main" val="1724989048"/>
                  </a:ext>
                </a:extLst>
              </a:tr>
              <a:tr h="214396">
                <a:tc vMerge="1">
                  <a:txBody>
                    <a:bodyPr/>
                    <a:lstStyle/>
                    <a:p>
                      <a:endParaRPr lang="zh-TW" altLang="en-US" dirty="0"/>
                    </a:p>
                  </a:txBody>
                  <a:tcPr/>
                </a:tc>
                <a:tc>
                  <a:txBody>
                    <a:bodyPr/>
                    <a:lstStyle/>
                    <a:p>
                      <a:pPr algn="ctr"/>
                      <a:r>
                        <a:rPr lang="en-US" altLang="zh-TW" sz="2000" dirty="0">
                          <a:latin typeface="微軟正黑體" panose="020B0604030504040204" pitchFamily="34" charset="-120"/>
                          <a:ea typeface="微軟正黑體" panose="020B0604030504040204" pitchFamily="34" charset="-120"/>
                        </a:rPr>
                        <a:t>3</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推動婦女享有人權和基本自由</a:t>
                      </a:r>
                    </a:p>
                  </a:txBody>
                  <a:tcPr/>
                </a:tc>
                <a:extLst>
                  <a:ext uri="{0D108BD9-81ED-4DB2-BD59-A6C34878D82A}">
                    <a16:rowId xmlns:a16="http://schemas.microsoft.com/office/drawing/2014/main" val="3839906139"/>
                  </a:ext>
                </a:extLst>
              </a:tr>
              <a:tr h="214396">
                <a:tc vMerge="1">
                  <a:txBody>
                    <a:bodyPr/>
                    <a:lstStyle/>
                    <a:p>
                      <a:endParaRPr lang="zh-TW" altLang="en-US" dirty="0"/>
                    </a:p>
                  </a:txBody>
                  <a:tcPr/>
                </a:tc>
                <a:tc>
                  <a:txBody>
                    <a:bodyPr/>
                    <a:lstStyle/>
                    <a:p>
                      <a:pPr algn="ctr"/>
                      <a:r>
                        <a:rPr lang="en-US" altLang="zh-TW" sz="2000" dirty="0">
                          <a:latin typeface="微軟正黑體" panose="020B0604030504040204" pitchFamily="34" charset="-120"/>
                          <a:ea typeface="微軟正黑體" panose="020B0604030504040204" pitchFamily="34" charset="-120"/>
                        </a:rPr>
                        <a:t>4</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暫行特別措施</a:t>
                      </a:r>
                    </a:p>
                  </a:txBody>
                  <a:tcPr/>
                </a:tc>
                <a:extLst>
                  <a:ext uri="{0D108BD9-81ED-4DB2-BD59-A6C34878D82A}">
                    <a16:rowId xmlns:a16="http://schemas.microsoft.com/office/drawing/2014/main" val="278557552"/>
                  </a:ext>
                </a:extLst>
              </a:tr>
              <a:tr h="214396">
                <a:tc vMerge="1">
                  <a:txBody>
                    <a:bodyPr/>
                    <a:lstStyle/>
                    <a:p>
                      <a:endParaRPr lang="zh-TW" altLang="en-US" dirty="0"/>
                    </a:p>
                  </a:txBody>
                  <a:tcPr/>
                </a:tc>
                <a:tc>
                  <a:txBody>
                    <a:bodyPr/>
                    <a:lstStyle/>
                    <a:p>
                      <a:pPr algn="ctr"/>
                      <a:r>
                        <a:rPr lang="en-US" altLang="zh-TW" sz="2000" dirty="0">
                          <a:latin typeface="微軟正黑體" panose="020B0604030504040204" pitchFamily="34" charset="-120"/>
                          <a:ea typeface="微軟正黑體" panose="020B0604030504040204" pitchFamily="34" charset="-120"/>
                        </a:rPr>
                        <a:t>5</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社會文化之改變與母性之保障</a:t>
                      </a:r>
                    </a:p>
                  </a:txBody>
                  <a:tcPr/>
                </a:tc>
                <a:extLst>
                  <a:ext uri="{0D108BD9-81ED-4DB2-BD59-A6C34878D82A}">
                    <a16:rowId xmlns:a16="http://schemas.microsoft.com/office/drawing/2014/main" val="2582664164"/>
                  </a:ext>
                </a:extLst>
              </a:tr>
              <a:tr h="214396">
                <a:tc vMerge="1">
                  <a:txBody>
                    <a:bodyPr/>
                    <a:lstStyle/>
                    <a:p>
                      <a:endParaRPr lang="zh-TW" altLang="en-US" dirty="0"/>
                    </a:p>
                  </a:txBody>
                  <a:tcPr/>
                </a:tc>
                <a:tc>
                  <a:txBody>
                    <a:bodyPr/>
                    <a:lstStyle/>
                    <a:p>
                      <a:pPr algn="ctr"/>
                      <a:r>
                        <a:rPr lang="en-US" altLang="zh-TW" sz="2000" dirty="0">
                          <a:latin typeface="微軟正黑體" panose="020B0604030504040204" pitchFamily="34" charset="-120"/>
                          <a:ea typeface="微軟正黑體" panose="020B0604030504040204" pitchFamily="34" charset="-120"/>
                        </a:rPr>
                        <a:t>6</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禁止販賣婦女與使婦女賣淫</a:t>
                      </a:r>
                    </a:p>
                  </a:txBody>
                  <a:tcPr/>
                </a:tc>
                <a:extLst>
                  <a:ext uri="{0D108BD9-81ED-4DB2-BD59-A6C34878D82A}">
                    <a16:rowId xmlns:a16="http://schemas.microsoft.com/office/drawing/2014/main" val="3665690545"/>
                  </a:ext>
                </a:extLst>
              </a:tr>
              <a:tr h="214396">
                <a:tc rowSpan="3">
                  <a:txBody>
                    <a:bodyPr/>
                    <a:lstStyle/>
                    <a:p>
                      <a:pPr algn="ctr"/>
                      <a:r>
                        <a:rPr lang="zh-TW" altLang="en-US" dirty="0">
                          <a:latin typeface="微軟正黑體" panose="020B0604030504040204" pitchFamily="34" charset="-120"/>
                          <a:ea typeface="微軟正黑體" panose="020B0604030504040204" pitchFamily="34" charset="-120"/>
                        </a:rPr>
                        <a:t>第二章</a:t>
                      </a:r>
                    </a:p>
                  </a:txBody>
                  <a:tcPr anchor="ctr"/>
                </a:tc>
                <a:tc>
                  <a:txBody>
                    <a:bodyPr/>
                    <a:lstStyle/>
                    <a:p>
                      <a:pPr algn="ctr"/>
                      <a:r>
                        <a:rPr lang="en-US" altLang="zh-TW" sz="2000" dirty="0">
                          <a:latin typeface="微軟正黑體" panose="020B0604030504040204" pitchFamily="34" charset="-120"/>
                          <a:ea typeface="微軟正黑體" panose="020B0604030504040204" pitchFamily="34" charset="-120"/>
                        </a:rPr>
                        <a:t>7</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政治和公共生活</a:t>
                      </a:r>
                    </a:p>
                  </a:txBody>
                  <a:tcPr/>
                </a:tc>
                <a:extLst>
                  <a:ext uri="{0D108BD9-81ED-4DB2-BD59-A6C34878D82A}">
                    <a16:rowId xmlns:a16="http://schemas.microsoft.com/office/drawing/2014/main" val="3689784429"/>
                  </a:ext>
                </a:extLst>
              </a:tr>
              <a:tr h="214396">
                <a:tc vMerge="1">
                  <a:txBody>
                    <a:bodyPr/>
                    <a:lstStyle/>
                    <a:p>
                      <a:endParaRPr lang="zh-TW" altLang="en-US" dirty="0"/>
                    </a:p>
                  </a:txBody>
                  <a:tcPr/>
                </a:tc>
                <a:tc>
                  <a:txBody>
                    <a:bodyPr/>
                    <a:lstStyle/>
                    <a:p>
                      <a:pPr algn="ctr"/>
                      <a:r>
                        <a:rPr lang="en-US" altLang="zh-TW" sz="2000" dirty="0">
                          <a:latin typeface="微軟正黑體" panose="020B0604030504040204" pitchFamily="34" charset="-120"/>
                          <a:ea typeface="微軟正黑體" panose="020B0604030504040204" pitchFamily="34" charset="-120"/>
                        </a:rPr>
                        <a:t>8</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國際參與</a:t>
                      </a:r>
                    </a:p>
                  </a:txBody>
                  <a:tcPr/>
                </a:tc>
                <a:extLst>
                  <a:ext uri="{0D108BD9-81ED-4DB2-BD59-A6C34878D82A}">
                    <a16:rowId xmlns:a16="http://schemas.microsoft.com/office/drawing/2014/main" val="138445255"/>
                  </a:ext>
                </a:extLst>
              </a:tr>
              <a:tr h="214396">
                <a:tc vMerge="1">
                  <a:txBody>
                    <a:bodyPr/>
                    <a:lstStyle/>
                    <a:p>
                      <a:endParaRPr lang="zh-TW" altLang="en-US" dirty="0"/>
                    </a:p>
                  </a:txBody>
                  <a:tcPr/>
                </a:tc>
                <a:tc>
                  <a:txBody>
                    <a:bodyPr/>
                    <a:lstStyle/>
                    <a:p>
                      <a:pPr algn="ctr"/>
                      <a:r>
                        <a:rPr lang="en-US" altLang="zh-TW" sz="2000" dirty="0">
                          <a:latin typeface="微軟正黑體" panose="020B0604030504040204" pitchFamily="34" charset="-120"/>
                          <a:ea typeface="微軟正黑體" panose="020B0604030504040204" pitchFamily="34" charset="-120"/>
                        </a:rPr>
                        <a:t>9</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國籍</a:t>
                      </a:r>
                    </a:p>
                  </a:txBody>
                  <a:tcPr/>
                </a:tc>
                <a:extLst>
                  <a:ext uri="{0D108BD9-81ED-4DB2-BD59-A6C34878D82A}">
                    <a16:rowId xmlns:a16="http://schemas.microsoft.com/office/drawing/2014/main" val="3440892081"/>
                  </a:ext>
                </a:extLst>
              </a:tr>
            </a:tbl>
          </a:graphicData>
        </a:graphic>
      </p:graphicFrame>
      <p:sp>
        <p:nvSpPr>
          <p:cNvPr id="6" name="文字方塊 5">
            <a:extLst>
              <a:ext uri="{FF2B5EF4-FFF2-40B4-BE49-F238E27FC236}">
                <a16:creationId xmlns:a16="http://schemas.microsoft.com/office/drawing/2014/main" id="{A8938AF8-4C94-4277-9FFC-3C3D06E293D6}"/>
              </a:ext>
            </a:extLst>
          </p:cNvPr>
          <p:cNvSpPr txBox="1"/>
          <p:nvPr/>
        </p:nvSpPr>
        <p:spPr>
          <a:xfrm>
            <a:off x="8399145" y="5892482"/>
            <a:ext cx="2954655" cy="369332"/>
          </a:xfrm>
          <a:prstGeom prst="rect">
            <a:avLst/>
          </a:prstGeom>
          <a:noFill/>
        </p:spPr>
        <p:txBody>
          <a:bodyPr wrap="none" rtlCol="0">
            <a:spAutoFit/>
          </a:bodyPr>
          <a:lstStyle/>
          <a:p>
            <a:r>
              <a:rPr lang="zh-TW" altLang="en-US" dirty="0">
                <a:latin typeface="微軟正黑體" panose="020B0604030504040204" pitchFamily="34" charset="-120"/>
                <a:ea typeface="微軟正黑體" panose="020B0604030504040204" pitchFamily="34" charset="-120"/>
              </a:rPr>
              <a:t>（摘錄自官曉薇教授簡報）</a:t>
            </a:r>
          </a:p>
        </p:txBody>
      </p:sp>
    </p:spTree>
    <p:extLst>
      <p:ext uri="{BB962C8B-B14F-4D97-AF65-F5344CB8AC3E}">
        <p14:creationId xmlns:p14="http://schemas.microsoft.com/office/powerpoint/2010/main" val="2064984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8E21071-E266-410D-9B7A-B85E2ECD38E8}"/>
              </a:ext>
            </a:extLst>
          </p:cNvPr>
          <p:cNvSpPr>
            <a:spLocks noGrp="1"/>
          </p:cNvSpPr>
          <p:nvPr>
            <p:ph type="title"/>
          </p:nvPr>
        </p:nvSpPr>
        <p:spPr/>
        <p:txBody>
          <a:bodyPr/>
          <a:lstStyle/>
          <a:p>
            <a:r>
              <a:rPr lang="en-US" altLang="zh-TW" b="1" dirty="0">
                <a:latin typeface="微軟正黑體" panose="020B0604030504040204" pitchFamily="34" charset="-120"/>
                <a:ea typeface="微軟正黑體" panose="020B0604030504040204" pitchFamily="34" charset="-120"/>
              </a:rPr>
              <a:t>CEDAW</a:t>
            </a:r>
            <a:r>
              <a:rPr lang="zh-TW" altLang="en-US" b="1" dirty="0">
                <a:latin typeface="微軟正黑體" panose="020B0604030504040204" pitchFamily="34" charset="-120"/>
                <a:ea typeface="微軟正黑體" panose="020B0604030504040204" pitchFamily="34" charset="-120"/>
              </a:rPr>
              <a:t>條文摘要</a:t>
            </a:r>
          </a:p>
        </p:txBody>
      </p:sp>
      <p:graphicFrame>
        <p:nvGraphicFramePr>
          <p:cNvPr id="5" name="表格 5">
            <a:extLst>
              <a:ext uri="{FF2B5EF4-FFF2-40B4-BE49-F238E27FC236}">
                <a16:creationId xmlns:a16="http://schemas.microsoft.com/office/drawing/2014/main" id="{27192F43-72C7-4663-A4D7-17D0CBA364DD}"/>
              </a:ext>
            </a:extLst>
          </p:cNvPr>
          <p:cNvGraphicFramePr>
            <a:graphicFrameLocks noGrp="1"/>
          </p:cNvGraphicFramePr>
          <p:nvPr>
            <p:ph idx="1"/>
            <p:extLst>
              <p:ext uri="{D42A27DB-BD31-4B8C-83A1-F6EECF244321}">
                <p14:modId xmlns:p14="http://schemas.microsoft.com/office/powerpoint/2010/main" val="1613358459"/>
              </p:ext>
            </p:extLst>
          </p:nvPr>
        </p:nvGraphicFramePr>
        <p:xfrm>
          <a:off x="838200" y="1825625"/>
          <a:ext cx="10038346" cy="3139440"/>
        </p:xfrm>
        <a:graphic>
          <a:graphicData uri="http://schemas.openxmlformats.org/drawingml/2006/table">
            <a:tbl>
              <a:tblPr firstRow="1" bandRow="1">
                <a:tableStyleId>{5940675A-B579-460E-94D1-54222C63F5DA}</a:tableStyleId>
              </a:tblPr>
              <a:tblGrid>
                <a:gridCol w="1654834">
                  <a:extLst>
                    <a:ext uri="{9D8B030D-6E8A-4147-A177-3AD203B41FA5}">
                      <a16:colId xmlns:a16="http://schemas.microsoft.com/office/drawing/2014/main" val="3482537164"/>
                    </a:ext>
                  </a:extLst>
                </a:gridCol>
                <a:gridCol w="1086928">
                  <a:extLst>
                    <a:ext uri="{9D8B030D-6E8A-4147-A177-3AD203B41FA5}">
                      <a16:colId xmlns:a16="http://schemas.microsoft.com/office/drawing/2014/main" val="4241945739"/>
                    </a:ext>
                  </a:extLst>
                </a:gridCol>
                <a:gridCol w="7296584">
                  <a:extLst>
                    <a:ext uri="{9D8B030D-6E8A-4147-A177-3AD203B41FA5}">
                      <a16:colId xmlns:a16="http://schemas.microsoft.com/office/drawing/2014/main" val="3571993332"/>
                    </a:ext>
                  </a:extLst>
                </a:gridCol>
              </a:tblGrid>
              <a:tr h="333074">
                <a:tc>
                  <a:txBody>
                    <a:bodyPr/>
                    <a:lstStyle/>
                    <a:p>
                      <a:pPr algn="ctr"/>
                      <a:r>
                        <a:rPr lang="zh-TW" altLang="en-US" b="1" dirty="0">
                          <a:latin typeface="微軟正黑體" panose="020B0604030504040204" pitchFamily="34" charset="-120"/>
                          <a:ea typeface="微軟正黑體" panose="020B0604030504040204" pitchFamily="34" charset="-120"/>
                        </a:rPr>
                        <a:t>實質條文</a:t>
                      </a:r>
                    </a:p>
                  </a:txBody>
                  <a:tcPr anchor="ctr">
                    <a:solidFill>
                      <a:schemeClr val="bg2">
                        <a:lumMod val="90000"/>
                      </a:schemeClr>
                    </a:solidFill>
                  </a:tcPr>
                </a:tc>
                <a:tc>
                  <a:txBody>
                    <a:bodyPr/>
                    <a:lstStyle/>
                    <a:p>
                      <a:pPr algn="ctr"/>
                      <a:r>
                        <a:rPr lang="zh-TW" altLang="en-US" b="1" dirty="0">
                          <a:latin typeface="微軟正黑體" panose="020B0604030504040204" pitchFamily="34" charset="-120"/>
                          <a:ea typeface="微軟正黑體" panose="020B0604030504040204" pitchFamily="34" charset="-120"/>
                        </a:rPr>
                        <a:t>條號</a:t>
                      </a:r>
                    </a:p>
                  </a:txBody>
                  <a:tcPr anchor="ctr">
                    <a:solidFill>
                      <a:schemeClr val="bg2">
                        <a:lumMod val="90000"/>
                      </a:schemeClr>
                    </a:solidFill>
                  </a:tcPr>
                </a:tc>
                <a:tc>
                  <a:txBody>
                    <a:bodyPr/>
                    <a:lstStyle/>
                    <a:p>
                      <a:pPr algn="l"/>
                      <a:r>
                        <a:rPr lang="zh-TW" altLang="en-US" b="1" dirty="0">
                          <a:latin typeface="微軟正黑體" panose="020B0604030504040204" pitchFamily="34" charset="-120"/>
                          <a:ea typeface="微軟正黑體" panose="020B0604030504040204" pitchFamily="34" charset="-120"/>
                        </a:rPr>
                        <a:t>內容摘要</a:t>
                      </a:r>
                    </a:p>
                  </a:txBody>
                  <a:tcPr anchor="ctr">
                    <a:solidFill>
                      <a:schemeClr val="bg2">
                        <a:lumMod val="90000"/>
                      </a:schemeClr>
                    </a:solidFill>
                  </a:tcPr>
                </a:tc>
                <a:extLst>
                  <a:ext uri="{0D108BD9-81ED-4DB2-BD59-A6C34878D82A}">
                    <a16:rowId xmlns:a16="http://schemas.microsoft.com/office/drawing/2014/main" val="3867329545"/>
                  </a:ext>
                </a:extLst>
              </a:tr>
              <a:tr h="214396">
                <a:tc rowSpan="5">
                  <a:txBody>
                    <a:bodyPr/>
                    <a:lstStyle/>
                    <a:p>
                      <a:pPr algn="ctr"/>
                      <a:r>
                        <a:rPr lang="zh-TW" altLang="en-US" dirty="0">
                          <a:latin typeface="微軟正黑體" panose="020B0604030504040204" pitchFamily="34" charset="-120"/>
                          <a:ea typeface="微軟正黑體" panose="020B0604030504040204" pitchFamily="34" charset="-120"/>
                        </a:rPr>
                        <a:t>第三章</a:t>
                      </a:r>
                    </a:p>
                  </a:txBody>
                  <a:tcPr anchor="ctr"/>
                </a:tc>
                <a:tc>
                  <a:txBody>
                    <a:bodyPr/>
                    <a:lstStyle/>
                    <a:p>
                      <a:pPr algn="ctr"/>
                      <a:r>
                        <a:rPr lang="en-US" altLang="zh-TW" sz="2000" dirty="0">
                          <a:latin typeface="微軟正黑體" panose="020B0604030504040204" pitchFamily="34" charset="-120"/>
                          <a:ea typeface="微軟正黑體" panose="020B0604030504040204" pitchFamily="34" charset="-120"/>
                        </a:rPr>
                        <a:t>10</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教育</a:t>
                      </a:r>
                      <a:endParaRPr lang="en-US" altLang="zh-TW" sz="20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2770320006"/>
                  </a:ext>
                </a:extLst>
              </a:tr>
              <a:tr h="214396">
                <a:tc vMerge="1">
                  <a:txBody>
                    <a:bodyPr/>
                    <a:lstStyle/>
                    <a:p>
                      <a:endParaRPr lang="zh-TW" altLang="en-US" dirty="0"/>
                    </a:p>
                  </a:txBody>
                  <a:tcPr/>
                </a:tc>
                <a:tc>
                  <a:txBody>
                    <a:bodyPr/>
                    <a:lstStyle/>
                    <a:p>
                      <a:pPr algn="ctr"/>
                      <a:r>
                        <a:rPr lang="en-US" altLang="zh-TW" sz="2000" dirty="0">
                          <a:latin typeface="微軟正黑體" panose="020B0604030504040204" pitchFamily="34" charset="-120"/>
                          <a:ea typeface="微軟正黑體" panose="020B0604030504040204" pitchFamily="34" charset="-120"/>
                        </a:rPr>
                        <a:t>11</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工作</a:t>
                      </a:r>
                    </a:p>
                  </a:txBody>
                  <a:tcPr/>
                </a:tc>
                <a:extLst>
                  <a:ext uri="{0D108BD9-81ED-4DB2-BD59-A6C34878D82A}">
                    <a16:rowId xmlns:a16="http://schemas.microsoft.com/office/drawing/2014/main" val="1724989048"/>
                  </a:ext>
                </a:extLst>
              </a:tr>
              <a:tr h="214396">
                <a:tc vMerge="1">
                  <a:txBody>
                    <a:bodyPr/>
                    <a:lstStyle/>
                    <a:p>
                      <a:endParaRPr lang="zh-TW" altLang="en-US" dirty="0"/>
                    </a:p>
                  </a:txBody>
                  <a:tcPr/>
                </a:tc>
                <a:tc>
                  <a:txBody>
                    <a:bodyPr/>
                    <a:lstStyle/>
                    <a:p>
                      <a:pPr algn="ctr"/>
                      <a:r>
                        <a:rPr lang="en-US" altLang="zh-TW" sz="2000" dirty="0">
                          <a:latin typeface="微軟正黑體" panose="020B0604030504040204" pitchFamily="34" charset="-120"/>
                          <a:ea typeface="微軟正黑體" panose="020B0604030504040204" pitchFamily="34" charset="-120"/>
                        </a:rPr>
                        <a:t>12</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健康</a:t>
                      </a:r>
                    </a:p>
                  </a:txBody>
                  <a:tcPr/>
                </a:tc>
                <a:extLst>
                  <a:ext uri="{0D108BD9-81ED-4DB2-BD59-A6C34878D82A}">
                    <a16:rowId xmlns:a16="http://schemas.microsoft.com/office/drawing/2014/main" val="3839906139"/>
                  </a:ext>
                </a:extLst>
              </a:tr>
              <a:tr h="214396">
                <a:tc vMerge="1">
                  <a:txBody>
                    <a:bodyPr/>
                    <a:lstStyle/>
                    <a:p>
                      <a:endParaRPr lang="zh-TW" altLang="en-US" dirty="0"/>
                    </a:p>
                  </a:txBody>
                  <a:tcPr/>
                </a:tc>
                <a:tc>
                  <a:txBody>
                    <a:bodyPr/>
                    <a:lstStyle/>
                    <a:p>
                      <a:pPr algn="ctr"/>
                      <a:r>
                        <a:rPr lang="en-US" altLang="zh-TW" sz="2000" dirty="0">
                          <a:latin typeface="微軟正黑體" panose="020B0604030504040204" pitchFamily="34" charset="-120"/>
                          <a:ea typeface="微軟正黑體" panose="020B0604030504040204" pitchFamily="34" charset="-120"/>
                        </a:rPr>
                        <a:t>13</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經濟與社會福利</a:t>
                      </a:r>
                    </a:p>
                  </a:txBody>
                  <a:tcPr/>
                </a:tc>
                <a:extLst>
                  <a:ext uri="{0D108BD9-81ED-4DB2-BD59-A6C34878D82A}">
                    <a16:rowId xmlns:a16="http://schemas.microsoft.com/office/drawing/2014/main" val="278557552"/>
                  </a:ext>
                </a:extLst>
              </a:tr>
              <a:tr h="214396">
                <a:tc vMerge="1">
                  <a:txBody>
                    <a:bodyPr/>
                    <a:lstStyle/>
                    <a:p>
                      <a:endParaRPr lang="zh-TW" altLang="en-US" dirty="0"/>
                    </a:p>
                  </a:txBody>
                  <a:tcPr/>
                </a:tc>
                <a:tc>
                  <a:txBody>
                    <a:bodyPr/>
                    <a:lstStyle/>
                    <a:p>
                      <a:pPr algn="ctr"/>
                      <a:r>
                        <a:rPr lang="en-US" altLang="zh-TW" sz="2000" dirty="0">
                          <a:latin typeface="微軟正黑體" panose="020B0604030504040204" pitchFamily="34" charset="-120"/>
                          <a:ea typeface="微軟正黑體" panose="020B0604030504040204" pitchFamily="34" charset="-120"/>
                        </a:rPr>
                        <a:t>14</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農村婦女</a:t>
                      </a:r>
                    </a:p>
                  </a:txBody>
                  <a:tcPr/>
                </a:tc>
                <a:extLst>
                  <a:ext uri="{0D108BD9-81ED-4DB2-BD59-A6C34878D82A}">
                    <a16:rowId xmlns:a16="http://schemas.microsoft.com/office/drawing/2014/main" val="2582664164"/>
                  </a:ext>
                </a:extLst>
              </a:tr>
              <a:tr h="214396">
                <a:tc rowSpan="2">
                  <a:txBody>
                    <a:bodyPr/>
                    <a:lstStyle/>
                    <a:p>
                      <a:pPr algn="ctr"/>
                      <a:r>
                        <a:rPr lang="zh-TW" altLang="en-US" dirty="0">
                          <a:latin typeface="微軟正黑體" panose="020B0604030504040204" pitchFamily="34" charset="-120"/>
                          <a:ea typeface="微軟正黑體" panose="020B0604030504040204" pitchFamily="34" charset="-120"/>
                        </a:rPr>
                        <a:t>第四章</a:t>
                      </a:r>
                    </a:p>
                  </a:txBody>
                  <a:tcPr anchor="ctr"/>
                </a:tc>
                <a:tc>
                  <a:txBody>
                    <a:bodyPr/>
                    <a:lstStyle/>
                    <a:p>
                      <a:pPr algn="ctr"/>
                      <a:r>
                        <a:rPr lang="en-US" altLang="zh-TW" sz="2000" dirty="0">
                          <a:latin typeface="微軟正黑體" panose="020B0604030504040204" pitchFamily="34" charset="-120"/>
                          <a:ea typeface="微軟正黑體" panose="020B0604030504040204" pitchFamily="34" charset="-120"/>
                        </a:rPr>
                        <a:t>15</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法律之前的平等</a:t>
                      </a:r>
                    </a:p>
                  </a:txBody>
                  <a:tcPr/>
                </a:tc>
                <a:extLst>
                  <a:ext uri="{0D108BD9-81ED-4DB2-BD59-A6C34878D82A}">
                    <a16:rowId xmlns:a16="http://schemas.microsoft.com/office/drawing/2014/main" val="3689784429"/>
                  </a:ext>
                </a:extLst>
              </a:tr>
              <a:tr h="214396">
                <a:tc vMerge="1">
                  <a:txBody>
                    <a:bodyPr/>
                    <a:lstStyle/>
                    <a:p>
                      <a:endParaRPr lang="zh-TW" altLang="en-US" dirty="0"/>
                    </a:p>
                  </a:txBody>
                  <a:tcPr/>
                </a:tc>
                <a:tc>
                  <a:txBody>
                    <a:bodyPr/>
                    <a:lstStyle/>
                    <a:p>
                      <a:pPr algn="ctr"/>
                      <a:r>
                        <a:rPr lang="en-US" altLang="zh-TW" sz="2000" dirty="0">
                          <a:latin typeface="微軟正黑體" panose="020B0604030504040204" pitchFamily="34" charset="-120"/>
                          <a:ea typeface="微軟正黑體" panose="020B0604030504040204" pitchFamily="34" charset="-120"/>
                        </a:rPr>
                        <a:t>16</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r>
                        <a:rPr lang="zh-TW" altLang="en-US" sz="2000" dirty="0">
                          <a:latin typeface="微軟正黑體" panose="020B0604030504040204" pitchFamily="34" charset="-120"/>
                          <a:ea typeface="微軟正黑體" panose="020B0604030504040204" pitchFamily="34" charset="-120"/>
                        </a:rPr>
                        <a:t>婚姻和家庭生活</a:t>
                      </a:r>
                    </a:p>
                  </a:txBody>
                  <a:tcPr/>
                </a:tc>
                <a:extLst>
                  <a:ext uri="{0D108BD9-81ED-4DB2-BD59-A6C34878D82A}">
                    <a16:rowId xmlns:a16="http://schemas.microsoft.com/office/drawing/2014/main" val="138445255"/>
                  </a:ext>
                </a:extLst>
              </a:tr>
            </a:tbl>
          </a:graphicData>
        </a:graphic>
      </p:graphicFrame>
      <p:sp>
        <p:nvSpPr>
          <p:cNvPr id="4" name="文字方塊 3">
            <a:extLst>
              <a:ext uri="{FF2B5EF4-FFF2-40B4-BE49-F238E27FC236}">
                <a16:creationId xmlns:a16="http://schemas.microsoft.com/office/drawing/2014/main" id="{492C53CE-82F1-414F-B145-3B318A744F70}"/>
              </a:ext>
            </a:extLst>
          </p:cNvPr>
          <p:cNvSpPr txBox="1"/>
          <p:nvPr/>
        </p:nvSpPr>
        <p:spPr>
          <a:xfrm>
            <a:off x="8399145" y="5892482"/>
            <a:ext cx="2954655" cy="369332"/>
          </a:xfrm>
          <a:prstGeom prst="rect">
            <a:avLst/>
          </a:prstGeom>
          <a:noFill/>
        </p:spPr>
        <p:txBody>
          <a:bodyPr wrap="none" rtlCol="0">
            <a:spAutoFit/>
          </a:bodyPr>
          <a:lstStyle/>
          <a:p>
            <a:r>
              <a:rPr lang="zh-TW" altLang="en-US" dirty="0">
                <a:latin typeface="微軟正黑體" panose="020B0604030504040204" pitchFamily="34" charset="-120"/>
                <a:ea typeface="微軟正黑體" panose="020B0604030504040204" pitchFamily="34" charset="-120"/>
              </a:rPr>
              <a:t>（摘錄自官曉薇教授簡報）</a:t>
            </a:r>
          </a:p>
        </p:txBody>
      </p:sp>
    </p:spTree>
    <p:extLst>
      <p:ext uri="{BB962C8B-B14F-4D97-AF65-F5344CB8AC3E}">
        <p14:creationId xmlns:p14="http://schemas.microsoft.com/office/powerpoint/2010/main" val="415797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24DB77-6E2C-420D-A74B-082160F3B443}"/>
              </a:ext>
            </a:extLst>
          </p:cNvPr>
          <p:cNvSpPr>
            <a:spLocks noGrp="1"/>
          </p:cNvSpPr>
          <p:nvPr>
            <p:ph type="title"/>
          </p:nvPr>
        </p:nvSpPr>
        <p:spPr/>
        <p:txBody>
          <a:bodyPr/>
          <a:lstStyle/>
          <a:p>
            <a:r>
              <a:rPr lang="en-US" altLang="zh-TW" b="1" dirty="0">
                <a:latin typeface="微軟正黑體" panose="020B0604030504040204" pitchFamily="34" charset="-120"/>
                <a:ea typeface="微軟正黑體" panose="020B0604030504040204" pitchFamily="34" charset="-120"/>
              </a:rPr>
              <a:t>CEDAW</a:t>
            </a:r>
            <a:r>
              <a:rPr lang="zh-TW" altLang="en-US" b="1" dirty="0">
                <a:latin typeface="微軟正黑體" panose="020B0604030504040204" pitchFamily="34" charset="-120"/>
                <a:ea typeface="微軟正黑體" panose="020B0604030504040204" pitchFamily="34" charset="-120"/>
              </a:rPr>
              <a:t>施行法立法目的</a:t>
            </a:r>
          </a:p>
        </p:txBody>
      </p:sp>
      <p:graphicFrame>
        <p:nvGraphicFramePr>
          <p:cNvPr id="4" name="表格 4">
            <a:extLst>
              <a:ext uri="{FF2B5EF4-FFF2-40B4-BE49-F238E27FC236}">
                <a16:creationId xmlns:a16="http://schemas.microsoft.com/office/drawing/2014/main" id="{346440B9-F606-4948-BB3D-AEC37A962DA9}"/>
              </a:ext>
            </a:extLst>
          </p:cNvPr>
          <p:cNvGraphicFramePr>
            <a:graphicFrameLocks noGrp="1"/>
          </p:cNvGraphicFramePr>
          <p:nvPr>
            <p:ph idx="1"/>
            <p:extLst>
              <p:ext uri="{D42A27DB-BD31-4B8C-83A1-F6EECF244321}">
                <p14:modId xmlns:p14="http://schemas.microsoft.com/office/powerpoint/2010/main" val="1669207290"/>
              </p:ext>
            </p:extLst>
          </p:nvPr>
        </p:nvGraphicFramePr>
        <p:xfrm>
          <a:off x="838200" y="1825625"/>
          <a:ext cx="10515600" cy="3600000"/>
        </p:xfrm>
        <a:graphic>
          <a:graphicData uri="http://schemas.openxmlformats.org/drawingml/2006/table">
            <a:tbl>
              <a:tblPr firstRow="1" bandRow="1">
                <a:tableStyleId>{5940675A-B579-460E-94D1-54222C63F5DA}</a:tableStyleId>
              </a:tblPr>
              <a:tblGrid>
                <a:gridCol w="2103120">
                  <a:extLst>
                    <a:ext uri="{9D8B030D-6E8A-4147-A177-3AD203B41FA5}">
                      <a16:colId xmlns:a16="http://schemas.microsoft.com/office/drawing/2014/main" val="1740878210"/>
                    </a:ext>
                  </a:extLst>
                </a:gridCol>
                <a:gridCol w="748364">
                  <a:extLst>
                    <a:ext uri="{9D8B030D-6E8A-4147-A177-3AD203B41FA5}">
                      <a16:colId xmlns:a16="http://schemas.microsoft.com/office/drawing/2014/main" val="1179734275"/>
                    </a:ext>
                  </a:extLst>
                </a:gridCol>
                <a:gridCol w="1572127">
                  <a:extLst>
                    <a:ext uri="{9D8B030D-6E8A-4147-A177-3AD203B41FA5}">
                      <a16:colId xmlns:a16="http://schemas.microsoft.com/office/drawing/2014/main" val="3722594466"/>
                    </a:ext>
                  </a:extLst>
                </a:gridCol>
                <a:gridCol w="1347536">
                  <a:extLst>
                    <a:ext uri="{9D8B030D-6E8A-4147-A177-3AD203B41FA5}">
                      <a16:colId xmlns:a16="http://schemas.microsoft.com/office/drawing/2014/main" val="4121988859"/>
                    </a:ext>
                  </a:extLst>
                </a:gridCol>
                <a:gridCol w="4744453">
                  <a:extLst>
                    <a:ext uri="{9D8B030D-6E8A-4147-A177-3AD203B41FA5}">
                      <a16:colId xmlns:a16="http://schemas.microsoft.com/office/drawing/2014/main" val="2026210045"/>
                    </a:ext>
                  </a:extLst>
                </a:gridCol>
              </a:tblGrid>
              <a:tr h="626092">
                <a:tc>
                  <a:txBody>
                    <a:bodyPr/>
                    <a:lstStyle/>
                    <a:p>
                      <a:pPr algn="ctr"/>
                      <a:r>
                        <a:rPr lang="zh-TW" altLang="en-US" b="1" dirty="0">
                          <a:latin typeface="微軟正黑體" panose="020B0604030504040204" pitchFamily="34" charset="-120"/>
                          <a:ea typeface="微軟正黑體" panose="020B0604030504040204" pitchFamily="34" charset="-120"/>
                        </a:rPr>
                        <a:t>立法目的</a:t>
                      </a:r>
                    </a:p>
                  </a:txBody>
                  <a:tcPr anchor="ctr">
                    <a:solidFill>
                      <a:schemeClr val="bg2">
                        <a:lumMod val="90000"/>
                      </a:schemeClr>
                    </a:solidFill>
                  </a:tcPr>
                </a:tc>
                <a:tc>
                  <a:txBody>
                    <a:bodyPr/>
                    <a:lstStyle/>
                    <a:p>
                      <a:pPr algn="ctr"/>
                      <a:r>
                        <a:rPr lang="zh-TW" altLang="en-US" b="1" dirty="0">
                          <a:latin typeface="微軟正黑體" panose="020B0604030504040204" pitchFamily="34" charset="-120"/>
                          <a:ea typeface="微軟正黑體" panose="020B0604030504040204" pitchFamily="34" charset="-120"/>
                        </a:rPr>
                        <a:t>範圍</a:t>
                      </a:r>
                    </a:p>
                  </a:txBody>
                  <a:tcPr anchor="ctr">
                    <a:solidFill>
                      <a:schemeClr val="bg2">
                        <a:lumMod val="90000"/>
                      </a:schemeClr>
                    </a:solidFill>
                  </a:tcPr>
                </a:tc>
                <a:tc>
                  <a:txBody>
                    <a:bodyPr/>
                    <a:lstStyle/>
                    <a:p>
                      <a:pPr algn="ctr"/>
                      <a:r>
                        <a:rPr lang="zh-TW" altLang="en-US" b="1" dirty="0">
                          <a:latin typeface="微軟正黑體" panose="020B0604030504040204" pitchFamily="34" charset="-120"/>
                          <a:ea typeface="微軟正黑體" panose="020B0604030504040204" pitchFamily="34" charset="-120"/>
                        </a:rPr>
                        <a:t>條文</a:t>
                      </a:r>
                    </a:p>
                  </a:txBody>
                  <a:tcPr anchor="ctr">
                    <a:solidFill>
                      <a:schemeClr val="bg2">
                        <a:lumMod val="90000"/>
                      </a:schemeClr>
                    </a:solidFill>
                  </a:tcPr>
                </a:tc>
                <a:tc>
                  <a:txBody>
                    <a:bodyPr/>
                    <a:lstStyle/>
                    <a:p>
                      <a:pPr algn="ctr"/>
                      <a:r>
                        <a:rPr lang="zh-TW" altLang="en-US" b="1" dirty="0">
                          <a:latin typeface="微軟正黑體" panose="020B0604030504040204" pitchFamily="34" charset="-120"/>
                          <a:ea typeface="微軟正黑體" panose="020B0604030504040204" pitchFamily="34" charset="-120"/>
                        </a:rPr>
                        <a:t>正向性</a:t>
                      </a:r>
                    </a:p>
                  </a:txBody>
                  <a:tcPr anchor="ctr">
                    <a:solidFill>
                      <a:schemeClr val="bg2">
                        <a:lumMod val="90000"/>
                      </a:schemeClr>
                    </a:solidFill>
                  </a:tcPr>
                </a:tc>
                <a:tc>
                  <a:txBody>
                    <a:bodyPr/>
                    <a:lstStyle/>
                    <a:p>
                      <a:pPr algn="ctr"/>
                      <a:r>
                        <a:rPr lang="zh-TW" altLang="en-US" b="1" dirty="0">
                          <a:latin typeface="微軟正黑體" panose="020B0604030504040204" pitchFamily="34" charset="-120"/>
                          <a:ea typeface="微軟正黑體" panose="020B0604030504040204" pitchFamily="34" charset="-120"/>
                        </a:rPr>
                        <a:t>實質意函</a:t>
                      </a:r>
                    </a:p>
                  </a:txBody>
                  <a:tcPr anchor="ctr">
                    <a:solidFill>
                      <a:schemeClr val="bg2">
                        <a:lumMod val="90000"/>
                      </a:schemeClr>
                    </a:solidFill>
                  </a:tcPr>
                </a:tc>
                <a:extLst>
                  <a:ext uri="{0D108BD9-81ED-4DB2-BD59-A6C34878D82A}">
                    <a16:rowId xmlns:a16="http://schemas.microsoft.com/office/drawing/2014/main" val="3123037646"/>
                  </a:ext>
                </a:extLst>
              </a:tr>
              <a:tr h="626092">
                <a:tc>
                  <a:txBody>
                    <a:bodyPr/>
                    <a:lstStyle/>
                    <a:p>
                      <a:pPr algn="ctr"/>
                      <a:r>
                        <a:rPr lang="zh-TW" altLang="en-US" dirty="0">
                          <a:latin typeface="微軟正黑體" panose="020B0604030504040204" pitchFamily="34" charset="-120"/>
                          <a:ea typeface="微軟正黑體" panose="020B0604030504040204" pitchFamily="34" charset="-120"/>
                        </a:rPr>
                        <a:t>消除對婦女歧視</a:t>
                      </a:r>
                    </a:p>
                  </a:txBody>
                  <a:tcPr marL="43935" marR="43935" anchor="ctr"/>
                </a:tc>
                <a:tc>
                  <a:txBody>
                    <a:bodyPr/>
                    <a:lstStyle/>
                    <a:p>
                      <a:pPr algn="ctr"/>
                      <a:r>
                        <a:rPr lang="zh-TW" altLang="en-US" dirty="0">
                          <a:latin typeface="微軟正黑體" panose="020B0604030504040204" pitchFamily="34" charset="-120"/>
                          <a:ea typeface="微軟正黑體" panose="020B0604030504040204" pitchFamily="34" charset="-120"/>
                        </a:rPr>
                        <a:t>女性</a:t>
                      </a:r>
                    </a:p>
                  </a:txBody>
                  <a:tcPr marL="43935" marR="43935" anchor="ctr"/>
                </a:tc>
                <a:tc>
                  <a:txBody>
                    <a:bodyPr/>
                    <a:lstStyle/>
                    <a:p>
                      <a:pPr algn="ctr"/>
                      <a:r>
                        <a:rPr lang="zh-TW" altLang="en-US" dirty="0">
                          <a:latin typeface="微軟正黑體" panose="020B0604030504040204" pitchFamily="34" charset="-120"/>
                          <a:ea typeface="微軟正黑體" panose="020B0604030504040204" pitchFamily="34" charset="-120"/>
                        </a:rPr>
                        <a:t>第</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條</a:t>
                      </a:r>
                    </a:p>
                  </a:txBody>
                  <a:tcPr marL="43935" marR="43935" anchor="ctr"/>
                </a:tc>
                <a:tc>
                  <a:txBody>
                    <a:bodyPr/>
                    <a:lstStyle/>
                    <a:p>
                      <a:pPr algn="ctr"/>
                      <a:r>
                        <a:rPr lang="zh-TW" altLang="en-US" dirty="0">
                          <a:latin typeface="微軟正黑體" panose="020B0604030504040204" pitchFamily="34" charset="-120"/>
                          <a:ea typeface="微軟正黑體" panose="020B0604030504040204" pitchFamily="34" charset="-120"/>
                        </a:rPr>
                        <a:t>消極除障</a:t>
                      </a:r>
                    </a:p>
                  </a:txBody>
                  <a:tcPr marL="43935" marR="4393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zh-TW" dirty="0">
                          <a:latin typeface="微軟正黑體" panose="020B0604030504040204" pitchFamily="34" charset="-120"/>
                          <a:ea typeface="微軟正黑體" panose="020B0604030504040204" pitchFamily="34" charset="-120"/>
                        </a:rPr>
                        <a:t>消除對婦女基於性或性別的歧視</a:t>
                      </a:r>
                      <a:r>
                        <a:rPr lang="en-US" altLang="zh-TW" dirty="0">
                          <a:latin typeface="微軟正黑體" panose="020B0604030504040204" pitchFamily="34" charset="-120"/>
                          <a:ea typeface="微軟正黑體" panose="020B0604030504040204" pitchFamily="34" charset="-120"/>
                        </a:rPr>
                        <a:t>/</a:t>
                      </a:r>
                      <a:r>
                        <a:rPr lang="zh-TW" altLang="zh-TW" dirty="0">
                          <a:latin typeface="微軟正黑體" panose="020B0604030504040204" pitchFamily="34" charset="-120"/>
                          <a:ea typeface="微軟正黑體" panose="020B0604030504040204" pitchFamily="34" charset="-120"/>
                        </a:rPr>
                        <a:t>暴力</a:t>
                      </a:r>
                      <a:r>
                        <a:rPr lang="en-US" altLang="zh-TW" dirty="0">
                          <a:latin typeface="微軟正黑體" panose="020B0604030504040204" pitchFamily="34" charset="-120"/>
                          <a:ea typeface="微軟正黑體" panose="020B0604030504040204" pitchFamily="34" charset="-120"/>
                        </a:rPr>
                        <a:t>/</a:t>
                      </a:r>
                      <a:r>
                        <a:rPr lang="zh-TW" altLang="zh-TW" dirty="0">
                          <a:latin typeface="微軟正黑體" panose="020B0604030504040204" pitchFamily="34" charset="-120"/>
                          <a:ea typeface="微軟正黑體" panose="020B0604030504040204" pitchFamily="34" charset="-120"/>
                        </a:rPr>
                        <a:t>不公義</a:t>
                      </a:r>
                    </a:p>
                  </a:txBody>
                  <a:tcPr marL="43935" marR="43935" anchor="ctr"/>
                </a:tc>
                <a:extLst>
                  <a:ext uri="{0D108BD9-81ED-4DB2-BD59-A6C34878D82A}">
                    <a16:rowId xmlns:a16="http://schemas.microsoft.com/office/drawing/2014/main" val="2766816364"/>
                  </a:ext>
                </a:extLst>
              </a:tr>
              <a:tr h="1095632">
                <a:tc>
                  <a:txBody>
                    <a:bodyPr/>
                    <a:lstStyle/>
                    <a:p>
                      <a:pPr algn="ctr"/>
                      <a:r>
                        <a:rPr lang="zh-TW" altLang="en-US" dirty="0">
                          <a:latin typeface="微軟正黑體" panose="020B0604030504040204" pitchFamily="34" charset="-120"/>
                          <a:ea typeface="微軟正黑體" panose="020B0604030504040204" pitchFamily="34" charset="-120"/>
                        </a:rPr>
                        <a:t>健全婦女發展</a:t>
                      </a:r>
                    </a:p>
                  </a:txBody>
                  <a:tcPr marL="43935" marR="43935" anchor="ctr"/>
                </a:tc>
                <a:tc>
                  <a:txBody>
                    <a:bodyPr/>
                    <a:lstStyle/>
                    <a:p>
                      <a:pPr algn="ctr"/>
                      <a:r>
                        <a:rPr lang="zh-TW" altLang="en-US" dirty="0">
                          <a:latin typeface="微軟正黑體" panose="020B0604030504040204" pitchFamily="34" charset="-120"/>
                          <a:ea typeface="微軟正黑體" panose="020B0604030504040204" pitchFamily="34" charset="-120"/>
                        </a:rPr>
                        <a:t>女性</a:t>
                      </a:r>
                    </a:p>
                  </a:txBody>
                  <a:tcPr marL="43935" marR="43935" anchor="ctr"/>
                </a:tc>
                <a:tc>
                  <a:txBody>
                    <a:bodyPr/>
                    <a:lstStyle/>
                    <a:p>
                      <a:pPr algn="ctr"/>
                      <a:r>
                        <a:rPr lang="zh-TW" altLang="en-US" dirty="0">
                          <a:latin typeface="微軟正黑體" panose="020B0604030504040204" pitchFamily="34" charset="-120"/>
                          <a:ea typeface="微軟正黑體" panose="020B0604030504040204" pitchFamily="34" charset="-120"/>
                        </a:rPr>
                        <a:t>第</a:t>
                      </a:r>
                      <a:r>
                        <a:rPr lang="en-US" altLang="zh-TW" dirty="0">
                          <a:latin typeface="微軟正黑體" panose="020B0604030504040204" pitchFamily="34" charset="-120"/>
                          <a:ea typeface="微軟正黑體" panose="020B0604030504040204" pitchFamily="34" charset="-120"/>
                        </a:rPr>
                        <a:t>4</a:t>
                      </a:r>
                      <a:r>
                        <a:rPr lang="zh-TW" altLang="en-US" dirty="0">
                          <a:latin typeface="微軟正黑體" panose="020B0604030504040204" pitchFamily="34" charset="-120"/>
                          <a:ea typeface="微軟正黑體" panose="020B0604030504040204" pitchFamily="34" charset="-120"/>
                        </a:rPr>
                        <a:t>條</a:t>
                      </a:r>
                    </a:p>
                  </a:txBody>
                  <a:tcPr marL="43935" marR="43935" anchor="ctr"/>
                </a:tc>
                <a:tc>
                  <a:txBody>
                    <a:bodyPr/>
                    <a:lstStyle/>
                    <a:p>
                      <a:pPr algn="ctr"/>
                      <a:r>
                        <a:rPr lang="zh-TW" altLang="en-US" dirty="0">
                          <a:latin typeface="微軟正黑體" panose="020B0604030504040204" pitchFamily="34" charset="-120"/>
                          <a:ea typeface="微軟正黑體" panose="020B0604030504040204" pitchFamily="34" charset="-120"/>
                        </a:rPr>
                        <a:t>積極成就</a:t>
                      </a:r>
                    </a:p>
                  </a:txBody>
                  <a:tcPr marL="43935" marR="4393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zh-TW" dirty="0">
                          <a:latin typeface="微軟正黑體" panose="020B0604030504040204" pitchFamily="34" charset="-120"/>
                          <a:ea typeface="微軟正黑體" panose="020B0604030504040204" pitchFamily="34" charset="-120"/>
                        </a:rPr>
                        <a:t>培育經</a:t>
                      </a:r>
                      <a:r>
                        <a:rPr lang="en-US" altLang="zh-TW" dirty="0">
                          <a:latin typeface="微軟正黑體" panose="020B0604030504040204" pitchFamily="34" charset="-120"/>
                          <a:ea typeface="微軟正黑體" panose="020B0604030504040204" pitchFamily="34" charset="-120"/>
                        </a:rPr>
                        <a:t>/</a:t>
                      </a:r>
                      <a:r>
                        <a:rPr lang="zh-TW" altLang="zh-TW" dirty="0">
                          <a:latin typeface="微軟正黑體" panose="020B0604030504040204" pitchFamily="34" charset="-120"/>
                          <a:ea typeface="微軟正黑體" panose="020B0604030504040204" pitchFamily="34" charset="-120"/>
                        </a:rPr>
                        <a:t>社</a:t>
                      </a:r>
                      <a:r>
                        <a:rPr lang="en-US" altLang="zh-TW" dirty="0">
                          <a:latin typeface="微軟正黑體" panose="020B0604030504040204" pitchFamily="34" charset="-120"/>
                          <a:ea typeface="微軟正黑體" panose="020B0604030504040204" pitchFamily="34" charset="-120"/>
                        </a:rPr>
                        <a:t>/</a:t>
                      </a:r>
                      <a:r>
                        <a:rPr lang="zh-TW" altLang="zh-TW" dirty="0">
                          <a:latin typeface="微軟正黑體" panose="020B0604030504040204" pitchFamily="34" charset="-120"/>
                          <a:ea typeface="微軟正黑體" panose="020B0604030504040204" pitchFamily="34" charset="-120"/>
                        </a:rPr>
                        <a:t>文</a:t>
                      </a:r>
                      <a:r>
                        <a:rPr lang="en-US" altLang="zh-TW" dirty="0">
                          <a:latin typeface="微軟正黑體" panose="020B0604030504040204" pitchFamily="34" charset="-120"/>
                          <a:ea typeface="微軟正黑體" panose="020B0604030504040204" pitchFamily="34" charset="-120"/>
                        </a:rPr>
                        <a:t>/</a:t>
                      </a:r>
                      <a:r>
                        <a:rPr lang="zh-TW" altLang="zh-TW" dirty="0">
                          <a:latin typeface="微軟正黑體" panose="020B0604030504040204" pitchFamily="34" charset="-120"/>
                          <a:ea typeface="微軟正黑體" panose="020B0604030504040204" pitchFamily="34" charset="-120"/>
                        </a:rPr>
                        <a:t>政</a:t>
                      </a:r>
                      <a:r>
                        <a:rPr lang="en-US" altLang="zh-TW" dirty="0">
                          <a:latin typeface="微軟正黑體" panose="020B0604030504040204" pitchFamily="34" charset="-120"/>
                          <a:ea typeface="微軟正黑體" panose="020B0604030504040204" pitchFamily="34" charset="-120"/>
                        </a:rPr>
                        <a:t>/</a:t>
                      </a:r>
                      <a:r>
                        <a:rPr lang="zh-TW" altLang="zh-TW" dirty="0">
                          <a:latin typeface="微軟正黑體" panose="020B0604030504040204" pitchFamily="34" charset="-120"/>
                          <a:ea typeface="微軟正黑體" panose="020B0604030504040204" pitchFamily="34" charset="-120"/>
                        </a:rPr>
                        <a:t>教</a:t>
                      </a:r>
                      <a:r>
                        <a:rPr lang="en-US" altLang="zh-TW" dirty="0">
                          <a:latin typeface="微軟正黑體" panose="020B0604030504040204" pitchFamily="34" charset="-120"/>
                          <a:ea typeface="微軟正黑體" panose="020B0604030504040204" pitchFamily="34" charset="-120"/>
                        </a:rPr>
                        <a:t>/</a:t>
                      </a:r>
                      <a:r>
                        <a:rPr lang="zh-TW" altLang="zh-TW" dirty="0">
                          <a:latin typeface="微軟正黑體" panose="020B0604030504040204" pitchFamily="34" charset="-120"/>
                          <a:ea typeface="微軟正黑體" panose="020B0604030504040204" pitchFamily="34" charset="-120"/>
                        </a:rPr>
                        <a:t>勞、健之自主能力，</a:t>
                      </a:r>
                      <a:endParaRPr lang="en-US" altLang="zh-TW" dirty="0">
                        <a:latin typeface="微軟正黑體" panose="020B0604030504040204" pitchFamily="34" charset="-120"/>
                        <a:ea typeface="微軟正黑體" panose="020B0604030504040204" pitchFamily="34" charset="-12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zh-TW" dirty="0">
                          <a:latin typeface="微軟正黑體" panose="020B0604030504040204" pitchFamily="34" charset="-120"/>
                          <a:ea typeface="微軟正黑體" panose="020B0604030504040204" pitchFamily="34" charset="-120"/>
                        </a:rPr>
                        <a:t>實現多元潛能發展</a:t>
                      </a:r>
                    </a:p>
                  </a:txBody>
                  <a:tcPr marL="43935" marR="43935" anchor="ctr"/>
                </a:tc>
                <a:extLst>
                  <a:ext uri="{0D108BD9-81ED-4DB2-BD59-A6C34878D82A}">
                    <a16:rowId xmlns:a16="http://schemas.microsoft.com/office/drawing/2014/main" val="3881223541"/>
                  </a:ext>
                </a:extLst>
              </a:tr>
              <a:tr h="626092">
                <a:tc>
                  <a:txBody>
                    <a:bodyPr/>
                    <a:lstStyle/>
                    <a:p>
                      <a:pPr algn="ctr"/>
                      <a:r>
                        <a:rPr lang="zh-TW" altLang="en-US" dirty="0">
                          <a:latin typeface="微軟正黑體" panose="020B0604030504040204" pitchFamily="34" charset="-120"/>
                          <a:ea typeface="微軟正黑體" panose="020B0604030504040204" pitchFamily="34" charset="-120"/>
                        </a:rPr>
                        <a:t>落實保障性別人權</a:t>
                      </a:r>
                    </a:p>
                  </a:txBody>
                  <a:tcPr marL="43935" marR="43935" anchor="ctr"/>
                </a:tc>
                <a:tc>
                  <a:txBody>
                    <a:bodyPr/>
                    <a:lstStyle/>
                    <a:p>
                      <a:pPr algn="ctr"/>
                      <a:r>
                        <a:rPr lang="zh-TW" altLang="en-US" dirty="0">
                          <a:latin typeface="微軟正黑體" panose="020B0604030504040204" pitchFamily="34" charset="-120"/>
                          <a:ea typeface="微軟正黑體" panose="020B0604030504040204" pitchFamily="34" charset="-120"/>
                        </a:rPr>
                        <a:t>性別</a:t>
                      </a:r>
                    </a:p>
                  </a:txBody>
                  <a:tcPr marL="43935" marR="43935" anchor="ctr"/>
                </a:tc>
                <a:tc>
                  <a:txBody>
                    <a:bodyPr/>
                    <a:lstStyle/>
                    <a:p>
                      <a:pPr algn="ctr"/>
                      <a:r>
                        <a:rPr lang="zh-TW" altLang="en-US" dirty="0">
                          <a:latin typeface="微軟正黑體" panose="020B0604030504040204" pitchFamily="34" charset="-120"/>
                          <a:ea typeface="微軟正黑體" panose="020B0604030504040204" pitchFamily="34" charset="-120"/>
                        </a:rPr>
                        <a:t>第</a:t>
                      </a:r>
                      <a:r>
                        <a:rPr lang="en-US" altLang="zh-TW" dirty="0">
                          <a:latin typeface="微軟正黑體" panose="020B0604030504040204" pitchFamily="34" charset="-120"/>
                          <a:ea typeface="微軟正黑體" panose="020B0604030504040204" pitchFamily="34" charset="-120"/>
                        </a:rPr>
                        <a:t>4</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5</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7</a:t>
                      </a:r>
                      <a:r>
                        <a:rPr lang="zh-TW" altLang="en-US" dirty="0">
                          <a:latin typeface="微軟正黑體" panose="020B0604030504040204" pitchFamily="34" charset="-120"/>
                          <a:ea typeface="微軟正黑體" panose="020B0604030504040204" pitchFamily="34" charset="-120"/>
                        </a:rPr>
                        <a:t>條</a:t>
                      </a:r>
                    </a:p>
                  </a:txBody>
                  <a:tcPr marL="43935" marR="43935" anchor="ctr"/>
                </a:tc>
                <a:tc>
                  <a:txBody>
                    <a:bodyPr/>
                    <a:lstStyle/>
                    <a:p>
                      <a:pPr algn="ctr"/>
                      <a:r>
                        <a:rPr lang="zh-TW" altLang="en-US" dirty="0">
                          <a:latin typeface="微軟正黑體" panose="020B0604030504040204" pitchFamily="34" charset="-120"/>
                          <a:ea typeface="微軟正黑體" panose="020B0604030504040204" pitchFamily="34" charset="-120"/>
                        </a:rPr>
                        <a:t>基本保障</a:t>
                      </a:r>
                    </a:p>
                  </a:txBody>
                  <a:tcPr marL="43935" marR="4393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zh-TW" dirty="0">
                          <a:latin typeface="微軟正黑體" panose="020B0604030504040204" pitchFamily="34" charset="-120"/>
                          <a:ea typeface="微軟正黑體" panose="020B0604030504040204" pitchFamily="34" charset="-120"/>
                        </a:rPr>
                        <a:t>不同性別者的各種人權維護無有差別</a:t>
                      </a:r>
                    </a:p>
                  </a:txBody>
                  <a:tcPr marL="43935" marR="43935" anchor="ctr"/>
                </a:tc>
                <a:extLst>
                  <a:ext uri="{0D108BD9-81ED-4DB2-BD59-A6C34878D82A}">
                    <a16:rowId xmlns:a16="http://schemas.microsoft.com/office/drawing/2014/main" val="3879021714"/>
                  </a:ext>
                </a:extLst>
              </a:tr>
              <a:tr h="626092">
                <a:tc>
                  <a:txBody>
                    <a:bodyPr/>
                    <a:lstStyle/>
                    <a:p>
                      <a:pPr algn="ctr"/>
                      <a:r>
                        <a:rPr lang="zh-TW" altLang="en-US" dirty="0">
                          <a:latin typeface="微軟正黑體" panose="020B0604030504040204" pitchFamily="34" charset="-120"/>
                          <a:ea typeface="微軟正黑體" panose="020B0604030504040204" pitchFamily="34" charset="-120"/>
                        </a:rPr>
                        <a:t>促進性別平等</a:t>
                      </a:r>
                    </a:p>
                  </a:txBody>
                  <a:tcPr marL="43935" marR="43935" anchor="ctr"/>
                </a:tc>
                <a:tc>
                  <a:txBody>
                    <a:bodyPr/>
                    <a:lstStyle/>
                    <a:p>
                      <a:pPr algn="ctr"/>
                      <a:r>
                        <a:rPr lang="zh-TW" altLang="en-US" dirty="0">
                          <a:latin typeface="微軟正黑體" panose="020B0604030504040204" pitchFamily="34" charset="-120"/>
                          <a:ea typeface="微軟正黑體" panose="020B0604030504040204" pitchFamily="34" charset="-120"/>
                        </a:rPr>
                        <a:t>性別</a:t>
                      </a:r>
                    </a:p>
                  </a:txBody>
                  <a:tcPr marL="43935" marR="43935" anchor="ctr"/>
                </a:tc>
                <a:tc>
                  <a:txBody>
                    <a:bodyPr/>
                    <a:lstStyle/>
                    <a:p>
                      <a:pPr algn="ctr"/>
                      <a:r>
                        <a:rPr lang="zh-TW" altLang="en-US" dirty="0">
                          <a:latin typeface="微軟正黑體" panose="020B0604030504040204" pitchFamily="34" charset="-120"/>
                          <a:ea typeface="微軟正黑體" panose="020B0604030504040204" pitchFamily="34" charset="-120"/>
                        </a:rPr>
                        <a:t>第</a:t>
                      </a:r>
                      <a:r>
                        <a:rPr lang="en-US" altLang="zh-TW" dirty="0">
                          <a:latin typeface="微軟正黑體" panose="020B0604030504040204" pitchFamily="34" charset="-120"/>
                          <a:ea typeface="微軟正黑體" panose="020B0604030504040204" pitchFamily="34" charset="-120"/>
                        </a:rPr>
                        <a:t>4</a:t>
                      </a:r>
                      <a:r>
                        <a:rPr lang="zh-TW" altLang="en-US" dirty="0">
                          <a:latin typeface="微軟正黑體" panose="020B0604030504040204" pitchFamily="34" charset="-120"/>
                          <a:ea typeface="微軟正黑體" panose="020B0604030504040204" pitchFamily="34" charset="-120"/>
                        </a:rPr>
                        <a:t>條</a:t>
                      </a:r>
                    </a:p>
                  </a:txBody>
                  <a:tcPr marL="43935" marR="43935" anchor="ctr"/>
                </a:tc>
                <a:tc>
                  <a:txBody>
                    <a:bodyPr/>
                    <a:lstStyle/>
                    <a:p>
                      <a:pPr algn="ctr"/>
                      <a:r>
                        <a:rPr lang="zh-TW" altLang="en-US" dirty="0">
                          <a:latin typeface="微軟正黑體" panose="020B0604030504040204" pitchFamily="34" charset="-120"/>
                          <a:ea typeface="微軟正黑體" panose="020B0604030504040204" pitchFamily="34" charset="-120"/>
                        </a:rPr>
                        <a:t>主動促進</a:t>
                      </a:r>
                    </a:p>
                  </a:txBody>
                  <a:tcPr marL="43935" marR="4393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zh-TW" dirty="0">
                          <a:latin typeface="微軟正黑體" panose="020B0604030504040204" pitchFamily="34" charset="-120"/>
                          <a:ea typeface="微軟正黑體" panose="020B0604030504040204" pitchFamily="34" charset="-120"/>
                        </a:rPr>
                        <a:t>不同性別者皆得實質平等之機會、對待、影響</a:t>
                      </a:r>
                    </a:p>
                  </a:txBody>
                  <a:tcPr marL="43935" marR="43935" anchor="ctr"/>
                </a:tc>
                <a:extLst>
                  <a:ext uri="{0D108BD9-81ED-4DB2-BD59-A6C34878D82A}">
                    <a16:rowId xmlns:a16="http://schemas.microsoft.com/office/drawing/2014/main" val="300002637"/>
                  </a:ext>
                </a:extLst>
              </a:tr>
            </a:tbl>
          </a:graphicData>
        </a:graphic>
      </p:graphicFrame>
      <p:sp>
        <p:nvSpPr>
          <p:cNvPr id="5" name="文字方塊 4">
            <a:extLst>
              <a:ext uri="{FF2B5EF4-FFF2-40B4-BE49-F238E27FC236}">
                <a16:creationId xmlns:a16="http://schemas.microsoft.com/office/drawing/2014/main" id="{156BBBDC-3B33-48B1-9E59-32DF2270BCC9}"/>
              </a:ext>
            </a:extLst>
          </p:cNvPr>
          <p:cNvSpPr txBox="1"/>
          <p:nvPr/>
        </p:nvSpPr>
        <p:spPr>
          <a:xfrm>
            <a:off x="8860810" y="5892482"/>
            <a:ext cx="2492990" cy="369332"/>
          </a:xfrm>
          <a:prstGeom prst="rect">
            <a:avLst/>
          </a:prstGeom>
          <a:noFill/>
        </p:spPr>
        <p:txBody>
          <a:bodyPr wrap="none" rtlCol="0">
            <a:spAutoFit/>
          </a:bodyPr>
          <a:lstStyle/>
          <a:p>
            <a:pPr algn="r"/>
            <a:r>
              <a:rPr lang="zh-TW" altLang="en-US" dirty="0">
                <a:latin typeface="微軟正黑體" panose="020B0604030504040204" pitchFamily="34" charset="-120"/>
                <a:ea typeface="微軟正黑體" panose="020B0604030504040204" pitchFamily="34" charset="-120"/>
              </a:rPr>
              <a:t>（由葉德蘭教授整理）</a:t>
            </a:r>
          </a:p>
        </p:txBody>
      </p:sp>
    </p:spTree>
    <p:extLst>
      <p:ext uri="{BB962C8B-B14F-4D97-AF65-F5344CB8AC3E}">
        <p14:creationId xmlns:p14="http://schemas.microsoft.com/office/powerpoint/2010/main" val="1553428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59494B3-5AE3-4E10-9A0E-E9499BE23EC1}"/>
              </a:ext>
            </a:extLst>
          </p:cNvPr>
          <p:cNvSpPr>
            <a:spLocks noGrp="1"/>
          </p:cNvSpPr>
          <p:nvPr>
            <p:ph type="title"/>
          </p:nvPr>
        </p:nvSpPr>
        <p:spPr/>
        <p:txBody>
          <a:bodyPr/>
          <a:lstStyle/>
          <a:p>
            <a:r>
              <a:rPr lang="en-US" altLang="zh-TW" b="1" dirty="0">
                <a:latin typeface="微軟正黑體" panose="020B0604030504040204" pitchFamily="34" charset="-120"/>
                <a:ea typeface="微軟正黑體" panose="020B0604030504040204" pitchFamily="34" charset="-120"/>
              </a:rPr>
              <a:t>CEDAW</a:t>
            </a:r>
            <a:r>
              <a:rPr lang="zh-TW" altLang="en-US" b="1" dirty="0">
                <a:latin typeface="微軟正黑體" panose="020B0604030504040204" pitchFamily="34" charset="-120"/>
                <a:ea typeface="微軟正黑體" panose="020B0604030504040204" pitchFamily="34" charset="-120"/>
              </a:rPr>
              <a:t>核心概念</a:t>
            </a:r>
          </a:p>
        </p:txBody>
      </p:sp>
      <p:graphicFrame>
        <p:nvGraphicFramePr>
          <p:cNvPr id="10" name="資料庫圖表 9">
            <a:extLst>
              <a:ext uri="{FF2B5EF4-FFF2-40B4-BE49-F238E27FC236}">
                <a16:creationId xmlns:a16="http://schemas.microsoft.com/office/drawing/2014/main" id="{D204A3BD-96B7-418F-8717-9D19F7A9E94B}"/>
              </a:ext>
            </a:extLst>
          </p:cNvPr>
          <p:cNvGraphicFramePr/>
          <p:nvPr>
            <p:extLst>
              <p:ext uri="{D42A27DB-BD31-4B8C-83A1-F6EECF244321}">
                <p14:modId xmlns:p14="http://schemas.microsoft.com/office/powerpoint/2010/main" val="4081994488"/>
              </p:ext>
            </p:extLst>
          </p:nvPr>
        </p:nvGraphicFramePr>
        <p:xfrm>
          <a:off x="2860842" y="1804598"/>
          <a:ext cx="6470316" cy="4093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文字方塊 10">
            <a:extLst>
              <a:ext uri="{FF2B5EF4-FFF2-40B4-BE49-F238E27FC236}">
                <a16:creationId xmlns:a16="http://schemas.microsoft.com/office/drawing/2014/main" id="{EB54C2D2-E2AB-4BE4-B6A2-7BE8BE220EEC}"/>
              </a:ext>
            </a:extLst>
          </p:cNvPr>
          <p:cNvSpPr txBox="1"/>
          <p:nvPr/>
        </p:nvSpPr>
        <p:spPr>
          <a:xfrm>
            <a:off x="7198762" y="2477709"/>
            <a:ext cx="4264792" cy="369332"/>
          </a:xfrm>
          <a:prstGeom prst="rect">
            <a:avLst/>
          </a:prstGeom>
          <a:noFill/>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含禁止直接歧視、間接歧視或多重歧視</a:t>
            </a:r>
          </a:p>
        </p:txBody>
      </p:sp>
      <p:sp>
        <p:nvSpPr>
          <p:cNvPr id="12" name="文字方塊 11">
            <a:extLst>
              <a:ext uri="{FF2B5EF4-FFF2-40B4-BE49-F238E27FC236}">
                <a16:creationId xmlns:a16="http://schemas.microsoft.com/office/drawing/2014/main" id="{DF8B12C4-FFF5-466F-89E1-437C55C3F574}"/>
              </a:ext>
            </a:extLst>
          </p:cNvPr>
          <p:cNvSpPr txBox="1"/>
          <p:nvPr/>
        </p:nvSpPr>
        <p:spPr>
          <a:xfrm>
            <a:off x="0" y="4581981"/>
            <a:ext cx="5262979" cy="646331"/>
          </a:xfrm>
          <a:prstGeom prst="rect">
            <a:avLst/>
          </a:prstGeom>
          <a:noFill/>
        </p:spPr>
        <p:txBody>
          <a:bodyPr wrap="none" rtlCol="0">
            <a:spAutoFit/>
          </a:bodyPr>
          <a:lstStyle/>
          <a:p>
            <a:pPr algn="r"/>
            <a:r>
              <a:rPr lang="zh-TW" altLang="en-US" dirty="0">
                <a:latin typeface="微軟正黑體" panose="020B0604030504040204" pitchFamily="34" charset="-120"/>
                <a:ea typeface="微軟正黑體" panose="020B0604030504040204" pitchFamily="34" charset="-120"/>
              </a:rPr>
              <a:t>要落實的是實質平等，不僅是法律上的形式平等</a:t>
            </a:r>
            <a:endParaRPr lang="en-US" altLang="zh-TW" dirty="0">
              <a:latin typeface="微軟正黑體" panose="020B0604030504040204" pitchFamily="34" charset="-120"/>
              <a:ea typeface="微軟正黑體" panose="020B0604030504040204" pitchFamily="34" charset="-120"/>
            </a:endParaRPr>
          </a:p>
          <a:p>
            <a:pPr algn="r"/>
            <a:r>
              <a:rPr lang="zh-TW" altLang="en-US" dirty="0">
                <a:latin typeface="微軟正黑體" panose="020B0604030504040204" pitchFamily="34" charset="-120"/>
                <a:ea typeface="微軟正黑體" panose="020B0604030504040204" pitchFamily="34" charset="-120"/>
              </a:rPr>
              <a:t>實質平等包含提供與取得機會的平等、結果的平等</a:t>
            </a:r>
          </a:p>
        </p:txBody>
      </p:sp>
      <p:sp>
        <p:nvSpPr>
          <p:cNvPr id="13" name="文字方塊 12">
            <a:extLst>
              <a:ext uri="{FF2B5EF4-FFF2-40B4-BE49-F238E27FC236}">
                <a16:creationId xmlns:a16="http://schemas.microsoft.com/office/drawing/2014/main" id="{18626C92-E0E3-4BFE-9698-81ADC2F01594}"/>
              </a:ext>
            </a:extLst>
          </p:cNvPr>
          <p:cNvSpPr txBox="1"/>
          <p:nvPr/>
        </p:nvSpPr>
        <p:spPr>
          <a:xfrm>
            <a:off x="8739731" y="4258816"/>
            <a:ext cx="2723823" cy="646331"/>
          </a:xfrm>
          <a:prstGeom prst="rect">
            <a:avLst/>
          </a:prstGeom>
          <a:noFill/>
        </p:spPr>
        <p:txBody>
          <a:bodyPr wrap="none" rtlCol="0">
            <a:spAutoFit/>
          </a:bodyPr>
          <a:lstStyle/>
          <a:p>
            <a:r>
              <a:rPr lang="zh-TW" altLang="en-US" dirty="0">
                <a:latin typeface="微軟正黑體" panose="020B0604030504040204" pitchFamily="34" charset="-120"/>
                <a:ea typeface="微軟正黑體" panose="020B0604030504040204" pitchFamily="34" charset="-120"/>
              </a:rPr>
              <a:t>消除歧視與保障婦女人權</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是國家的義務</a:t>
            </a:r>
          </a:p>
        </p:txBody>
      </p:sp>
    </p:spTree>
    <p:extLst>
      <p:ext uri="{BB962C8B-B14F-4D97-AF65-F5344CB8AC3E}">
        <p14:creationId xmlns:p14="http://schemas.microsoft.com/office/powerpoint/2010/main" val="1526264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4" descr="123.jpg">
            <a:extLst>
              <a:ext uri="{FF2B5EF4-FFF2-40B4-BE49-F238E27FC236}">
                <a16:creationId xmlns:a16="http://schemas.microsoft.com/office/drawing/2014/main" id="{29061421-5C7B-4FB7-9A00-431C41DA91DD}"/>
              </a:ext>
            </a:extLst>
          </p:cNvPr>
          <p:cNvPicPr>
            <a:picLocks noChangeAspect="1"/>
          </p:cNvPicPr>
          <p:nvPr/>
        </p:nvPicPr>
        <p:blipFill>
          <a:blip r:embed="rId2" cstate="print"/>
          <a:srcRect/>
          <a:stretch>
            <a:fillRect/>
          </a:stretch>
        </p:blipFill>
        <p:spPr bwMode="auto">
          <a:xfrm>
            <a:off x="5467927" y="907472"/>
            <a:ext cx="6724073" cy="5043055"/>
          </a:xfrm>
          <a:prstGeom prst="rect">
            <a:avLst/>
          </a:prstGeom>
          <a:noFill/>
          <a:ln w="9525">
            <a:noFill/>
            <a:miter lim="800000"/>
            <a:headEnd/>
            <a:tailEnd/>
          </a:ln>
        </p:spPr>
      </p:pic>
      <p:sp>
        <p:nvSpPr>
          <p:cNvPr id="2" name="文字方塊 1">
            <a:extLst>
              <a:ext uri="{FF2B5EF4-FFF2-40B4-BE49-F238E27FC236}">
                <a16:creationId xmlns:a16="http://schemas.microsoft.com/office/drawing/2014/main" id="{6AF2BCE0-07C8-49EC-B0E9-846770EBD964}"/>
              </a:ext>
            </a:extLst>
          </p:cNvPr>
          <p:cNvSpPr txBox="1"/>
          <p:nvPr/>
        </p:nvSpPr>
        <p:spPr>
          <a:xfrm>
            <a:off x="567914" y="3136611"/>
            <a:ext cx="5395195" cy="584775"/>
          </a:xfrm>
          <a:prstGeom prst="rect">
            <a:avLst/>
          </a:prstGeom>
          <a:noFill/>
        </p:spPr>
        <p:txBody>
          <a:bodyPr wrap="none" rtlCol="0">
            <a:spAutoFit/>
          </a:bodyPr>
          <a:lstStyle/>
          <a:p>
            <a:r>
              <a:rPr lang="zh-TW" altLang="en-US" sz="3200" b="1" dirty="0">
                <a:latin typeface="微軟正黑體" panose="020B0604030504040204" pitchFamily="34" charset="-120"/>
                <a:ea typeface="微軟正黑體" panose="020B0604030504040204" pitchFamily="34" charset="-120"/>
              </a:rPr>
              <a:t>雲林縣與</a:t>
            </a:r>
            <a:r>
              <a:rPr lang="en-US" altLang="zh-TW" sz="3200" b="1" dirty="0">
                <a:latin typeface="微軟正黑體" panose="020B0604030504040204" pitchFamily="34" charset="-120"/>
                <a:ea typeface="微軟正黑體" panose="020B0604030504040204" pitchFamily="34" charset="-120"/>
              </a:rPr>
              <a:t>CEDAW</a:t>
            </a:r>
            <a:r>
              <a:rPr lang="zh-TW" altLang="en-US" sz="3200" b="1" dirty="0">
                <a:latin typeface="微軟正黑體" panose="020B0604030504040204" pitchFamily="34" charset="-120"/>
                <a:ea typeface="微軟正黑體" panose="020B0604030504040204" pitchFamily="34" charset="-120"/>
              </a:rPr>
              <a:t>之相關應用</a:t>
            </a:r>
          </a:p>
        </p:txBody>
      </p:sp>
    </p:spTree>
    <p:extLst>
      <p:ext uri="{BB962C8B-B14F-4D97-AF65-F5344CB8AC3E}">
        <p14:creationId xmlns:p14="http://schemas.microsoft.com/office/powerpoint/2010/main" val="11790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313F26C-0D25-4607-93FD-C0EC3277DE33}"/>
              </a:ext>
            </a:extLst>
          </p:cNvPr>
          <p:cNvSpPr>
            <a:spLocks noGrp="1"/>
          </p:cNvSpPr>
          <p:nvPr>
            <p:ph type="title"/>
          </p:nvPr>
        </p:nvSpPr>
        <p:spPr/>
        <p:txBody>
          <a:bodyPr/>
          <a:lstStyle/>
          <a:p>
            <a:r>
              <a:rPr lang="zh-TW" altLang="en-US" b="1" dirty="0">
                <a:latin typeface="微軟正黑體" panose="020B0604030504040204" pitchFamily="34" charset="-120"/>
                <a:ea typeface="微軟正黑體" panose="020B0604030504040204" pitchFamily="34" charset="-120"/>
              </a:rPr>
              <a:t>雲林縣與 </a:t>
            </a:r>
            <a:r>
              <a:rPr lang="en-US" altLang="zh-TW" b="1" dirty="0">
                <a:latin typeface="微軟正黑體" panose="020B0604030504040204" pitchFamily="34" charset="-120"/>
                <a:ea typeface="微軟正黑體" panose="020B0604030504040204" pitchFamily="34" charset="-120"/>
              </a:rPr>
              <a:t>CEDAW</a:t>
            </a:r>
            <a:r>
              <a:rPr lang="zh-TW" altLang="en-US" b="1" dirty="0">
                <a:latin typeface="微軟正黑體" panose="020B0604030504040204" pitchFamily="34" charset="-120"/>
                <a:ea typeface="微軟正黑體" panose="020B0604030504040204" pitchFamily="34" charset="-120"/>
              </a:rPr>
              <a:t> 之相關應用</a:t>
            </a:r>
          </a:p>
        </p:txBody>
      </p:sp>
      <p:sp>
        <p:nvSpPr>
          <p:cNvPr id="3" name="內容版面配置區 2">
            <a:extLst>
              <a:ext uri="{FF2B5EF4-FFF2-40B4-BE49-F238E27FC236}">
                <a16:creationId xmlns:a16="http://schemas.microsoft.com/office/drawing/2014/main" id="{DD264063-2AC0-4EC9-A5F4-9C81F97F7FF0}"/>
              </a:ext>
            </a:extLst>
          </p:cNvPr>
          <p:cNvSpPr>
            <a:spLocks noGrp="1"/>
          </p:cNvSpPr>
          <p:nvPr>
            <p:ph idx="1"/>
          </p:nvPr>
        </p:nvSpPr>
        <p:spPr/>
        <p:txBody>
          <a:bodyPr>
            <a:normAutofit/>
          </a:bodyPr>
          <a:lstStyle/>
          <a:p>
            <a:pPr>
              <a:lnSpc>
                <a:spcPct val="150000"/>
              </a:lnSpc>
            </a:pPr>
            <a:r>
              <a:rPr lang="zh-TW" altLang="en-US" b="1" dirty="0">
                <a:latin typeface="微軟正黑體" panose="020B0604030504040204" pitchFamily="34" charset="-120"/>
                <a:ea typeface="微軟正黑體" panose="020B0604030504040204" pitchFamily="34" charset="-120"/>
              </a:rPr>
              <a:t>雲林縣政府及所屬各機關任務編組作業原則第</a:t>
            </a:r>
            <a:r>
              <a:rPr lang="en-US" altLang="zh-TW" b="1" dirty="0">
                <a:latin typeface="微軟正黑體" panose="020B0604030504040204" pitchFamily="34" charset="-120"/>
                <a:ea typeface="微軟正黑體" panose="020B0604030504040204" pitchFamily="34" charset="-120"/>
              </a:rPr>
              <a:t>3</a:t>
            </a:r>
            <a:r>
              <a:rPr lang="zh-TW" altLang="en-US" b="1" dirty="0">
                <a:latin typeface="微軟正黑體" panose="020B0604030504040204" pitchFamily="34" charset="-120"/>
                <a:ea typeface="微軟正黑體" panose="020B0604030504040204" pitchFamily="34" charset="-120"/>
              </a:rPr>
              <a:t>點</a:t>
            </a:r>
            <a:br>
              <a:rPr lang="en-US" altLang="zh-TW" b="1" dirty="0">
                <a:latin typeface="微軟正黑體" panose="020B0604030504040204" pitchFamily="34" charset="-120"/>
                <a:ea typeface="微軟正黑體" panose="020B0604030504040204" pitchFamily="34" charset="-120"/>
              </a:rPr>
            </a:br>
            <a:r>
              <a:rPr lang="zh-TW" altLang="en-US" sz="2400" dirty="0">
                <a:latin typeface="微軟正黑體" panose="020B0604030504040204" pitchFamily="34" charset="-120"/>
                <a:ea typeface="微軟正黑體" panose="020B0604030504040204" pitchFamily="34" charset="-120"/>
              </a:rPr>
              <a:t>各機關設置任務編組之組成成員，如無適當稱謂可稱為委員，主其事者稱召集人及副召集人；其中有關政策計畫性、緊急應變措施有統籌之必要事項者由縣長、副縣長、秘書長之ㄧ擔任召集人，其餘由業務單位主管擔任召集人；另</a:t>
            </a:r>
            <a:r>
              <a:rPr lang="zh-TW" altLang="en-US" sz="2400" b="1" u="sng" dirty="0">
                <a:solidFill>
                  <a:srgbClr val="FF0000"/>
                </a:solidFill>
                <a:latin typeface="微軟正黑體" panose="020B0604030504040204" pitchFamily="34" charset="-120"/>
                <a:ea typeface="微軟正黑體" panose="020B0604030504040204" pitchFamily="34" charset="-120"/>
              </a:rPr>
              <a:t>成員單一性別比例應不低於成員人數三分之一</a:t>
            </a:r>
            <a:r>
              <a:rPr lang="zh-TW" altLang="en-US" sz="2400" dirty="0">
                <a:latin typeface="微軟正黑體" panose="020B0604030504040204" pitchFamily="34" charset="-120"/>
                <a:ea typeface="微軟正黑體" panose="020B0604030504040204" pitchFamily="34" charset="-120"/>
              </a:rPr>
              <a:t>，惟設置要點內已明定所有成員由指定之相關職務人員擔任者，不在此限。</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542595"/>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12858</TotalTime>
  <Words>1039</Words>
  <Application>Microsoft Office PowerPoint</Application>
  <PresentationFormat>寬螢幕</PresentationFormat>
  <Paragraphs>114</Paragraphs>
  <Slides>16</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16</vt:i4>
      </vt:variant>
    </vt:vector>
  </HeadingPairs>
  <TitlesOfParts>
    <vt:vector size="22" baseType="lpstr">
      <vt:lpstr>微軟正黑體</vt:lpstr>
      <vt:lpstr>Arial</vt:lpstr>
      <vt:lpstr>Calibri</vt:lpstr>
      <vt:lpstr>Calibri Light</vt:lpstr>
      <vt:lpstr>Wingdings</vt:lpstr>
      <vt:lpstr>Office 佈景主題</vt:lpstr>
      <vt:lpstr>PowerPoint 簡報</vt:lpstr>
      <vt:lpstr>PowerPoint 簡報</vt:lpstr>
      <vt:lpstr>消除對婦女一切形式歧視公約</vt:lpstr>
      <vt:lpstr>CEDAW條文摘要</vt:lpstr>
      <vt:lpstr>CEDAW條文摘要</vt:lpstr>
      <vt:lpstr>CEDAW施行法立法目的</vt:lpstr>
      <vt:lpstr>CEDAW核心概念</vt:lpstr>
      <vt:lpstr>PowerPoint 簡報</vt:lpstr>
      <vt:lpstr>雲林縣與 CEDAW 之相關應用</vt:lpstr>
      <vt:lpstr>PowerPoint 簡報</vt:lpstr>
      <vt:lpstr>CEDAW 第1條</vt:lpstr>
      <vt:lpstr>CEDAW 第2條</vt:lpstr>
      <vt:lpstr>CEDAW 第7條</vt:lpstr>
      <vt:lpstr>CEDAW 一般性建議</vt:lpstr>
      <vt:lpstr>CEDAW 一般性建議</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施 少甫</dc:creator>
  <cp:lastModifiedBy>施 少甫</cp:lastModifiedBy>
  <cp:revision>10</cp:revision>
  <cp:lastPrinted>2021-12-01T02:15:56Z</cp:lastPrinted>
  <dcterms:created xsi:type="dcterms:W3CDTF">2021-11-22T04:42:05Z</dcterms:created>
  <dcterms:modified xsi:type="dcterms:W3CDTF">2021-12-01T03:08:23Z</dcterms:modified>
</cp:coreProperties>
</file>