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8" r:id="rId12"/>
    <p:sldId id="294" r:id="rId13"/>
    <p:sldId id="276" r:id="rId14"/>
    <p:sldId id="291" r:id="rId15"/>
  </p:sldIdLst>
  <p:sldSz cx="10058400" cy="7772400"/>
  <p:notesSz cx="10058400" cy="77724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627" y="-7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0" i="0">
                <a:solidFill>
                  <a:schemeClr val="tx1"/>
                </a:solidFill>
                <a:latin typeface="PMingLiU"/>
                <a:cs typeface="PMingLiU"/>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554F965E-9DAA-47C4-8C63-72E2A275A6E3}" type="datetimeFigureOut">
              <a:rPr lang="en-US"/>
              <a:pPr>
                <a:defRPr/>
              </a:pPr>
              <a:t>11/17/2021</a:t>
            </a:fld>
            <a:endParaRPr lang="en-US"/>
          </a:p>
        </p:txBody>
      </p:sp>
      <p:sp>
        <p:nvSpPr>
          <p:cNvPr id="6" name="Holder 6"/>
          <p:cNvSpPr>
            <a:spLocks noGrp="1"/>
          </p:cNvSpPr>
          <p:nvPr>
            <p:ph type="sldNum" sz="quarter" idx="12"/>
          </p:nvPr>
        </p:nvSpPr>
        <p:spPr/>
        <p:txBody>
          <a:bodyPr/>
          <a:lstStyle>
            <a:lvl1pPr>
              <a:defRPr/>
            </a:lvl1pPr>
          </a:lstStyle>
          <a:p>
            <a:pPr>
              <a:defRPr/>
            </a:pPr>
            <a:fld id="{C3CB5D00-898E-40F8-8BC9-753E2A348B48}"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0" i="0">
                <a:solidFill>
                  <a:schemeClr val="tx1"/>
                </a:solidFill>
                <a:latin typeface="PMingLiU"/>
                <a:cs typeface="PMingLiU"/>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DCB9CE0C-4A8A-49CD-9514-6CEA28737ED2}" type="datetimeFigureOut">
              <a:rPr lang="en-US"/>
              <a:pPr>
                <a:defRPr/>
              </a:pPr>
              <a:t>11/17/2021</a:t>
            </a:fld>
            <a:endParaRPr lang="en-US"/>
          </a:p>
        </p:txBody>
      </p:sp>
      <p:sp>
        <p:nvSpPr>
          <p:cNvPr id="5" name="Holder 6"/>
          <p:cNvSpPr>
            <a:spLocks noGrp="1"/>
          </p:cNvSpPr>
          <p:nvPr>
            <p:ph type="sldNum" sz="quarter" idx="12"/>
          </p:nvPr>
        </p:nvSpPr>
        <p:spPr/>
        <p:txBody>
          <a:bodyPr/>
          <a:lstStyle>
            <a:lvl1pPr>
              <a:defRPr/>
            </a:lvl1pPr>
          </a:lstStyle>
          <a:p>
            <a:pPr>
              <a:defRPr/>
            </a:pPr>
            <a:fld id="{E5713BB4-D0A7-446A-8B43-4C899EB58346}"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5B23C113-FCC8-4E23-925C-313A580F56CA}" type="datetimeFigureOut">
              <a:rPr lang="en-US"/>
              <a:pPr>
                <a:defRPr/>
              </a:pPr>
              <a:t>11/17/2021</a:t>
            </a:fld>
            <a:endParaRPr lang="en-US"/>
          </a:p>
        </p:txBody>
      </p:sp>
      <p:sp>
        <p:nvSpPr>
          <p:cNvPr id="4" name="Holder 6"/>
          <p:cNvSpPr>
            <a:spLocks noGrp="1"/>
          </p:cNvSpPr>
          <p:nvPr>
            <p:ph type="sldNum" sz="quarter" idx="12"/>
          </p:nvPr>
        </p:nvSpPr>
        <p:spPr/>
        <p:txBody>
          <a:bodyPr/>
          <a:lstStyle>
            <a:lvl1pPr>
              <a:defRPr/>
            </a:lvl1pPr>
          </a:lstStyle>
          <a:p>
            <a:pPr>
              <a:defRPr/>
            </a:pPr>
            <a:fld id="{9F451D93-61AD-43CA-BA74-3A6F0FC07D02}"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90488" y="1071563"/>
            <a:ext cx="9058276" cy="5746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92125" y="3352800"/>
            <a:ext cx="4114800" cy="17653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59325" y="3352800"/>
            <a:ext cx="4116388" cy="17653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10"/>
          </p:nvPr>
        </p:nvSpPr>
        <p:spPr>
          <a:xfrm>
            <a:off x="3419475" y="7227888"/>
            <a:ext cx="3219450" cy="388937"/>
          </a:xfrm>
        </p:spPr>
        <p:txBody>
          <a:bodyPr/>
          <a:lstStyle>
            <a:lvl1pPr>
              <a:defRPr/>
            </a:lvl1pPr>
          </a:lstStyle>
          <a:p>
            <a:pPr>
              <a:defRPr/>
            </a:pPr>
            <a:endParaRPr lang="zh-TW" altLang="en-US"/>
          </a:p>
        </p:txBody>
      </p:sp>
      <p:sp>
        <p:nvSpPr>
          <p:cNvPr id="6" name="日期版面配置區 5"/>
          <p:cNvSpPr>
            <a:spLocks noGrp="1"/>
          </p:cNvSpPr>
          <p:nvPr>
            <p:ph type="dt" sz="half" idx="11"/>
          </p:nvPr>
        </p:nvSpPr>
        <p:spPr>
          <a:xfrm>
            <a:off x="503238" y="7227888"/>
            <a:ext cx="2312987" cy="388937"/>
          </a:xfrm>
        </p:spPr>
        <p:txBody>
          <a:bodyPr/>
          <a:lstStyle>
            <a:lvl1pPr>
              <a:defRPr/>
            </a:lvl1pPr>
          </a:lstStyle>
          <a:p>
            <a:pPr>
              <a:defRPr/>
            </a:pPr>
            <a:fld id="{CB6FC963-841E-4A11-9D0F-98D47F43CEBF}" type="datetimeFigureOut">
              <a:rPr lang="en-US"/>
              <a:pPr>
                <a:defRPr/>
              </a:pPr>
              <a:t>11/17/2021</a:t>
            </a:fld>
            <a:endParaRPr lang="en-US"/>
          </a:p>
        </p:txBody>
      </p:sp>
      <p:sp>
        <p:nvSpPr>
          <p:cNvPr id="7" name="投影片編號版面配置區 6"/>
          <p:cNvSpPr>
            <a:spLocks noGrp="1"/>
          </p:cNvSpPr>
          <p:nvPr>
            <p:ph type="sldNum" sz="quarter" idx="12"/>
          </p:nvPr>
        </p:nvSpPr>
        <p:spPr>
          <a:xfrm>
            <a:off x="7242175" y="7227888"/>
            <a:ext cx="2312988" cy="274637"/>
          </a:xfrm>
        </p:spPr>
        <p:txBody>
          <a:bodyPr/>
          <a:lstStyle>
            <a:lvl1pPr>
              <a:defRPr/>
            </a:lvl1pPr>
          </a:lstStyle>
          <a:p>
            <a:pPr>
              <a:defRPr/>
            </a:pPr>
            <a:fld id="{A1DEF5CF-E70F-403C-821E-4E173EA2877A}"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g object 16"/>
          <p:cNvPicPr>
            <a:picLocks noChangeAspect="1" noChangeArrowheads="1"/>
          </p:cNvPicPr>
          <p:nvPr/>
        </p:nvPicPr>
        <p:blipFill>
          <a:blip r:embed="rId6"/>
          <a:srcRect/>
          <a:stretch>
            <a:fillRect/>
          </a:stretch>
        </p:blipFill>
        <p:spPr bwMode="auto">
          <a:xfrm>
            <a:off x="0" y="457200"/>
            <a:ext cx="10058400" cy="6858000"/>
          </a:xfrm>
          <a:prstGeom prst="rect">
            <a:avLst/>
          </a:prstGeom>
          <a:noFill/>
          <a:ln w="9525">
            <a:noFill/>
            <a:miter lim="800000"/>
            <a:headEnd/>
            <a:tailEnd/>
          </a:ln>
        </p:spPr>
      </p:pic>
      <p:sp>
        <p:nvSpPr>
          <p:cNvPr id="1027" name="Holder 2"/>
          <p:cNvSpPr>
            <a:spLocks noGrp="1"/>
          </p:cNvSpPr>
          <p:nvPr>
            <p:ph type="title"/>
          </p:nvPr>
        </p:nvSpPr>
        <p:spPr bwMode="auto">
          <a:xfrm>
            <a:off x="-90488" y="1071563"/>
            <a:ext cx="9058276" cy="5746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zh-TW" altLang="en-US" smtClean="0"/>
          </a:p>
        </p:txBody>
      </p:sp>
      <p:sp>
        <p:nvSpPr>
          <p:cNvPr id="1028" name="Holder 3"/>
          <p:cNvSpPr>
            <a:spLocks noGrp="1"/>
          </p:cNvSpPr>
          <p:nvPr>
            <p:ph type="body" idx="1"/>
          </p:nvPr>
        </p:nvSpPr>
        <p:spPr bwMode="auto">
          <a:xfrm>
            <a:off x="492125" y="3352800"/>
            <a:ext cx="8383588" cy="17653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zh-TW" altLang="en-US" smtClean="0"/>
          </a:p>
        </p:txBody>
      </p:sp>
      <p:sp>
        <p:nvSpPr>
          <p:cNvPr id="4" name="Holder 4"/>
          <p:cNvSpPr>
            <a:spLocks noGrp="1"/>
          </p:cNvSpPr>
          <p:nvPr>
            <p:ph type="ftr" sz="quarter" idx="5"/>
          </p:nvPr>
        </p:nvSpPr>
        <p:spPr>
          <a:xfrm>
            <a:off x="3419475" y="7227888"/>
            <a:ext cx="3219450" cy="388937"/>
          </a:xfrm>
          <a:prstGeom prst="rect">
            <a:avLst/>
          </a:prstGeom>
        </p:spPr>
        <p:txBody>
          <a:bodyPr wrap="square" lIns="0" tIns="0" rIns="0" bIns="0">
            <a:spAutoFit/>
          </a:bodyPr>
          <a:lstStyle>
            <a:lvl1pPr algn="ctr" fontAlgn="auto">
              <a:spcBef>
                <a:spcPts val="0"/>
              </a:spcBef>
              <a:spcAft>
                <a:spcPts val="0"/>
              </a:spcAft>
              <a:defRPr kumimoji="0">
                <a:solidFill>
                  <a:schemeClr val="tx1">
                    <a:tint val="75000"/>
                  </a:schemeClr>
                </a:solidFill>
                <a:latin typeface="+mn-lt"/>
                <a:ea typeface="+mn-ea"/>
              </a:defRPr>
            </a:lvl1pPr>
          </a:lstStyle>
          <a:p>
            <a:pPr>
              <a:defRPr/>
            </a:pPr>
            <a:endParaRPr/>
          </a:p>
        </p:txBody>
      </p:sp>
      <p:sp>
        <p:nvSpPr>
          <p:cNvPr id="5" name="Holder 5"/>
          <p:cNvSpPr>
            <a:spLocks noGrp="1"/>
          </p:cNvSpPr>
          <p:nvPr>
            <p:ph type="dt" sz="half" idx="6"/>
          </p:nvPr>
        </p:nvSpPr>
        <p:spPr>
          <a:xfrm>
            <a:off x="503238" y="7227888"/>
            <a:ext cx="2312987" cy="388937"/>
          </a:xfrm>
          <a:prstGeom prst="rect">
            <a:avLst/>
          </a:prstGeom>
        </p:spPr>
        <p:txBody>
          <a:bodyPr wrap="square" lIns="0" tIns="0" rIns="0" bIns="0">
            <a:spAutoFit/>
          </a:bodyPr>
          <a:lstStyle>
            <a:lvl1pPr algn="l" fontAlgn="auto">
              <a:spcBef>
                <a:spcPts val="0"/>
              </a:spcBef>
              <a:spcAft>
                <a:spcPts val="0"/>
              </a:spcAft>
              <a:defRPr kumimoji="0">
                <a:solidFill>
                  <a:schemeClr val="tx1">
                    <a:tint val="75000"/>
                  </a:schemeClr>
                </a:solidFill>
                <a:latin typeface="+mn-lt"/>
                <a:ea typeface="+mn-ea"/>
              </a:defRPr>
            </a:lvl1pPr>
          </a:lstStyle>
          <a:p>
            <a:pPr>
              <a:defRPr/>
            </a:pPr>
            <a:fld id="{ACCBDB99-E747-4EC8-8F3F-15A2AC53BC5F}" type="datetimeFigureOut">
              <a:rPr lang="en-US"/>
              <a:pPr>
                <a:defRPr/>
              </a:pPr>
              <a:t>11/17/2021</a:t>
            </a:fld>
            <a:endParaRPr lang="en-US"/>
          </a:p>
        </p:txBody>
      </p:sp>
      <p:sp>
        <p:nvSpPr>
          <p:cNvPr id="6" name="Holder 6"/>
          <p:cNvSpPr>
            <a:spLocks noGrp="1"/>
          </p:cNvSpPr>
          <p:nvPr>
            <p:ph type="sldNum" sz="quarter" idx="7"/>
          </p:nvPr>
        </p:nvSpPr>
        <p:spPr>
          <a:xfrm>
            <a:off x="7242175" y="7227888"/>
            <a:ext cx="2312988" cy="274637"/>
          </a:xfrm>
          <a:prstGeom prst="rect">
            <a:avLst/>
          </a:prstGeom>
        </p:spPr>
        <p:txBody>
          <a:bodyPr wrap="square" lIns="0" tIns="0" rIns="0" bIns="0">
            <a:spAutoFit/>
          </a:bodyPr>
          <a:lstStyle>
            <a:lvl1pPr algn="r" fontAlgn="auto">
              <a:spcBef>
                <a:spcPts val="0"/>
              </a:spcBef>
              <a:spcAft>
                <a:spcPts val="0"/>
              </a:spcAft>
              <a:defRPr kumimoji="0">
                <a:solidFill>
                  <a:schemeClr val="tx1">
                    <a:tint val="75000"/>
                  </a:schemeClr>
                </a:solidFill>
                <a:latin typeface="+mn-lt"/>
                <a:ea typeface="+mn-ea"/>
              </a:defRPr>
            </a:lvl1pPr>
          </a:lstStyle>
          <a:p>
            <a:pPr>
              <a:defRPr/>
            </a:pPr>
            <a:fld id="{143E4C84-1A9D-4757-AF9C-F09CC9984BD5}"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ea typeface="新細明體" charset="-120"/>
        </a:defRPr>
      </a:lvl2pPr>
      <a:lvl3pPr algn="ctr" rtl="0" eaLnBrk="0" fontAlgn="base" hangingPunct="0">
        <a:spcBef>
          <a:spcPct val="0"/>
        </a:spcBef>
        <a:spcAft>
          <a:spcPct val="0"/>
        </a:spcAft>
        <a:defRPr>
          <a:solidFill>
            <a:schemeClr val="tx2"/>
          </a:solidFill>
          <a:latin typeface="Calibri" pitchFamily="34" charset="0"/>
          <a:ea typeface="新細明體" charset="-120"/>
        </a:defRPr>
      </a:lvl3pPr>
      <a:lvl4pPr algn="ctr" rtl="0" eaLnBrk="0" fontAlgn="base" hangingPunct="0">
        <a:spcBef>
          <a:spcPct val="0"/>
        </a:spcBef>
        <a:spcAft>
          <a:spcPct val="0"/>
        </a:spcAft>
        <a:defRPr>
          <a:solidFill>
            <a:schemeClr val="tx2"/>
          </a:solidFill>
          <a:latin typeface="Calibri" pitchFamily="34" charset="0"/>
          <a:ea typeface="新細明體" charset="-120"/>
        </a:defRPr>
      </a:lvl4pPr>
      <a:lvl5pPr algn="ctr" rtl="0" eaLnBrk="0" fontAlgn="base" hangingPunct="0">
        <a:spcBef>
          <a:spcPct val="0"/>
        </a:spcBef>
        <a:spcAft>
          <a:spcPct val="0"/>
        </a:spcAft>
        <a:defRPr>
          <a:solidFill>
            <a:schemeClr val="tx2"/>
          </a:solidFill>
          <a:latin typeface="Calibri" pitchFamily="34" charset="0"/>
          <a:ea typeface="新細明體" charset="-120"/>
        </a:defRPr>
      </a:lvl5pPr>
      <a:lvl6pPr marL="457200" algn="ctr" rtl="0" eaLnBrk="0" fontAlgn="base" hangingPunct="0">
        <a:spcBef>
          <a:spcPct val="0"/>
        </a:spcBef>
        <a:spcAft>
          <a:spcPct val="0"/>
        </a:spcAft>
        <a:defRPr>
          <a:solidFill>
            <a:schemeClr val="tx2"/>
          </a:solidFill>
          <a:latin typeface="Calibri" pitchFamily="34" charset="0"/>
          <a:ea typeface="新細明體" charset="-120"/>
        </a:defRPr>
      </a:lvl6pPr>
      <a:lvl7pPr marL="914400" algn="ctr" rtl="0" eaLnBrk="0" fontAlgn="base" hangingPunct="0">
        <a:spcBef>
          <a:spcPct val="0"/>
        </a:spcBef>
        <a:spcAft>
          <a:spcPct val="0"/>
        </a:spcAft>
        <a:defRPr>
          <a:solidFill>
            <a:schemeClr val="tx2"/>
          </a:solidFill>
          <a:latin typeface="Calibri" pitchFamily="34" charset="0"/>
          <a:ea typeface="新細明體" charset="-120"/>
        </a:defRPr>
      </a:lvl7pPr>
      <a:lvl8pPr marL="1371600" algn="ctr" rtl="0" eaLnBrk="0" fontAlgn="base" hangingPunct="0">
        <a:spcBef>
          <a:spcPct val="0"/>
        </a:spcBef>
        <a:spcAft>
          <a:spcPct val="0"/>
        </a:spcAft>
        <a:defRPr>
          <a:solidFill>
            <a:schemeClr val="tx2"/>
          </a:solidFill>
          <a:latin typeface="Calibri" pitchFamily="34" charset="0"/>
          <a:ea typeface="新細明體" charset="-120"/>
        </a:defRPr>
      </a:lvl8pPr>
      <a:lvl9pPr marL="1828800" algn="ctr" rtl="0" eaLnBrk="0" fontAlgn="base" hangingPunct="0">
        <a:spcBef>
          <a:spcPct val="0"/>
        </a:spcBef>
        <a:spcAft>
          <a:spcPct val="0"/>
        </a:spcAft>
        <a:defRPr>
          <a:solidFill>
            <a:schemeClr val="tx2"/>
          </a:solidFill>
          <a:latin typeface="Calibri" pitchFamily="34" charset="0"/>
          <a:ea typeface="新細明體" charset="-12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1" name="object 2"/>
          <p:cNvPicPr>
            <a:picLocks noChangeAspect="1" noChangeArrowheads="1"/>
          </p:cNvPicPr>
          <p:nvPr/>
        </p:nvPicPr>
        <p:blipFill>
          <a:blip r:embed="rId2"/>
          <a:srcRect/>
          <a:stretch>
            <a:fillRect/>
          </a:stretch>
        </p:blipFill>
        <p:spPr bwMode="auto">
          <a:xfrm>
            <a:off x="0" y="533400"/>
            <a:ext cx="10058400" cy="6634163"/>
          </a:xfrm>
          <a:prstGeom prst="rect">
            <a:avLst/>
          </a:prstGeom>
          <a:noFill/>
          <a:ln w="9525">
            <a:noFill/>
            <a:miter lim="800000"/>
            <a:headEnd/>
            <a:tailEnd/>
          </a:ln>
        </p:spPr>
      </p:pic>
      <p:sp>
        <p:nvSpPr>
          <p:cNvPr id="5122" name="object 3"/>
          <p:cNvSpPr>
            <a:spLocks noGrp="1"/>
          </p:cNvSpPr>
          <p:nvPr>
            <p:ph type="title"/>
          </p:nvPr>
        </p:nvSpPr>
        <p:spPr>
          <a:xfrm>
            <a:off x="2514600" y="3429000"/>
            <a:ext cx="6462713" cy="1192213"/>
          </a:xfrm>
        </p:spPr>
        <p:txBody>
          <a:bodyPr tIns="13970"/>
          <a:lstStyle/>
          <a:p>
            <a:pPr marL="12700" eaLnBrk="1" hangingPunct="1">
              <a:lnSpc>
                <a:spcPts val="4638"/>
              </a:lnSpc>
            </a:pPr>
            <a:r>
              <a:rPr lang="zh-TW" altLang="en-US" b="1" smtClean="0">
                <a:solidFill>
                  <a:srgbClr val="FF9900"/>
                </a:solidFill>
                <a:latin typeface="Microsoft JhengHei" pitchFamily="34" charset="-120"/>
                <a:ea typeface="Microsoft JhengHei" pitchFamily="34" charset="-120"/>
                <a:cs typeface="新細明體" charset="-120"/>
              </a:rPr>
              <a:t>新聞處所屬委員會</a:t>
            </a:r>
            <a:br>
              <a:rPr lang="zh-TW" altLang="en-US" b="1" smtClean="0">
                <a:solidFill>
                  <a:srgbClr val="FF9900"/>
                </a:solidFill>
                <a:latin typeface="Microsoft JhengHei" pitchFamily="34" charset="-120"/>
                <a:ea typeface="Microsoft JhengHei" pitchFamily="34" charset="-120"/>
                <a:cs typeface="新細明體" charset="-120"/>
              </a:rPr>
            </a:br>
            <a:r>
              <a:rPr lang="zh-TW" altLang="en-US" b="1" smtClean="0">
                <a:solidFill>
                  <a:srgbClr val="FF9900"/>
                </a:solidFill>
                <a:latin typeface="Calibri" pitchFamily="34" charset="0"/>
                <a:ea typeface="Microsoft JhengHei" pitchFamily="34" charset="-120"/>
                <a:cs typeface="新細明體" charset="-120"/>
              </a:rPr>
              <a:t>委員組成符合三分之一性別比例</a:t>
            </a:r>
          </a:p>
        </p:txBody>
      </p:sp>
      <p:sp>
        <p:nvSpPr>
          <p:cNvPr id="5123" name="Text Box 8"/>
          <p:cNvSpPr txBox="1">
            <a:spLocks noChangeArrowheads="1"/>
          </p:cNvSpPr>
          <p:nvPr/>
        </p:nvSpPr>
        <p:spPr bwMode="auto">
          <a:xfrm>
            <a:off x="1143000" y="1600200"/>
            <a:ext cx="4724400" cy="1311275"/>
          </a:xfrm>
          <a:prstGeom prst="rect">
            <a:avLst/>
          </a:prstGeom>
          <a:noFill/>
          <a:ln w="9525">
            <a:noFill/>
            <a:miter lim="800000"/>
            <a:headEnd/>
            <a:tailEnd/>
          </a:ln>
        </p:spPr>
        <p:txBody>
          <a:bodyPr>
            <a:spAutoFit/>
          </a:bodyPr>
          <a:lstStyle/>
          <a:p>
            <a:pPr>
              <a:spcBef>
                <a:spcPct val="50000"/>
              </a:spcBef>
            </a:pPr>
            <a:r>
              <a:rPr lang="en-US" altLang="zh-TW" sz="4000" b="1">
                <a:latin typeface="Microsoft JhengHei" pitchFamily="34" charset="-120"/>
                <a:ea typeface="Microsoft JhengHei" pitchFamily="34" charset="-120"/>
              </a:rPr>
              <a:t>CEDAW </a:t>
            </a:r>
            <a:r>
              <a:rPr lang="zh-TW" altLang="en-US" sz="4000" b="1">
                <a:latin typeface="Microsoft JhengHei" pitchFamily="34" charset="-120"/>
                <a:ea typeface="Microsoft JhengHei" pitchFamily="34" charset="-120"/>
              </a:rPr>
              <a:t>教材案例第 </a:t>
            </a:r>
            <a:r>
              <a:rPr lang="en-US" altLang="zh-TW" sz="4000" b="1">
                <a:latin typeface="Microsoft JhengHei" pitchFamily="34" charset="-120"/>
                <a:ea typeface="Microsoft JhengHei" pitchFamily="34" charset="-120"/>
              </a:rPr>
              <a:t>7 </a:t>
            </a:r>
            <a:r>
              <a:rPr lang="zh-TW" altLang="en-US" sz="4000" b="1">
                <a:latin typeface="Microsoft JhengHei" pitchFamily="34" charset="-120"/>
                <a:ea typeface="Microsoft JhengHei" pitchFamily="34" charset="-120"/>
              </a:rPr>
              <a:t>條</a:t>
            </a:r>
          </a:p>
        </p:txBody>
      </p:sp>
      <p:sp>
        <p:nvSpPr>
          <p:cNvPr id="5124" name="Text Box 9"/>
          <p:cNvSpPr txBox="1">
            <a:spLocks noChangeArrowheads="1"/>
          </p:cNvSpPr>
          <p:nvPr/>
        </p:nvSpPr>
        <p:spPr bwMode="auto">
          <a:xfrm>
            <a:off x="8229600" y="6400800"/>
            <a:ext cx="1371600" cy="366713"/>
          </a:xfrm>
          <a:prstGeom prst="rect">
            <a:avLst/>
          </a:prstGeom>
          <a:noFill/>
          <a:ln w="9525">
            <a:noFill/>
            <a:miter lim="800000"/>
            <a:headEnd/>
            <a:tailEnd/>
          </a:ln>
        </p:spPr>
        <p:txBody>
          <a:bodyPr>
            <a:spAutoFit/>
          </a:bodyPr>
          <a:lstStyle/>
          <a:p>
            <a:pPr>
              <a:spcBef>
                <a:spcPct val="50000"/>
              </a:spcBef>
            </a:pPr>
            <a:r>
              <a:rPr lang="zh-TW" altLang="en-US"/>
              <a:t>新聞處教案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object 2"/>
          <p:cNvPicPr>
            <a:picLocks noChangeAspect="1" noChangeArrowheads="1"/>
          </p:cNvPicPr>
          <p:nvPr/>
        </p:nvPicPr>
        <p:blipFill>
          <a:blip r:embed="rId2"/>
          <a:srcRect/>
          <a:stretch>
            <a:fillRect/>
          </a:stretch>
        </p:blipFill>
        <p:spPr bwMode="auto">
          <a:xfrm>
            <a:off x="0" y="2112963"/>
            <a:ext cx="9996488" cy="4862512"/>
          </a:xfrm>
          <a:prstGeom prst="rect">
            <a:avLst/>
          </a:prstGeom>
          <a:noFill/>
          <a:ln w="9525">
            <a:noFill/>
            <a:miter lim="800000"/>
            <a:headEnd/>
            <a:tailEnd/>
          </a:ln>
        </p:spPr>
      </p:pic>
      <p:sp>
        <p:nvSpPr>
          <p:cNvPr id="3" name="object 3"/>
          <p:cNvSpPr txBox="1">
            <a:spLocks noGrp="1"/>
          </p:cNvSpPr>
          <p:nvPr>
            <p:ph type="title"/>
          </p:nvPr>
        </p:nvSpPr>
        <p:spPr>
          <a:xfrm>
            <a:off x="1255713" y="996950"/>
            <a:ext cx="7299325" cy="696913"/>
          </a:xfrm>
        </p:spPr>
        <p:txBody>
          <a:bodyPr tIns="13970" rtlCol="0"/>
          <a:lstStyle/>
          <a:p>
            <a:pPr marL="12700" eaLnBrk="1" fontAlgn="auto" hangingPunct="1">
              <a:spcBef>
                <a:spcPts val="110"/>
              </a:spcBef>
              <a:spcAft>
                <a:spcPts val="0"/>
              </a:spcAft>
              <a:defRPr/>
            </a:pPr>
            <a:r>
              <a:rPr sz="4400" spc="10" dirty="0"/>
              <a:t>消除對</a:t>
            </a:r>
            <a:r>
              <a:rPr sz="4400" spc="-35" dirty="0"/>
              <a:t>婦</a:t>
            </a:r>
            <a:r>
              <a:rPr sz="4400" spc="10" dirty="0"/>
              <a:t>女一切形式</a:t>
            </a:r>
            <a:r>
              <a:rPr sz="4400" spc="-35" dirty="0"/>
              <a:t>歧</a:t>
            </a:r>
            <a:r>
              <a:rPr sz="4400" spc="10" dirty="0"/>
              <a:t>視公約</a:t>
            </a:r>
            <a:endParaRPr sz="4400"/>
          </a:p>
        </p:txBody>
      </p:sp>
      <p:sp>
        <p:nvSpPr>
          <p:cNvPr id="14339" name="object 4"/>
          <p:cNvSpPr txBox="1">
            <a:spLocks noChangeArrowheads="1"/>
          </p:cNvSpPr>
          <p:nvPr/>
        </p:nvSpPr>
        <p:spPr bwMode="auto">
          <a:xfrm>
            <a:off x="9239250" y="592138"/>
            <a:ext cx="827088" cy="300037"/>
          </a:xfrm>
          <a:prstGeom prst="rect">
            <a:avLst/>
          </a:prstGeom>
          <a:noFill/>
          <a:ln w="9525">
            <a:noFill/>
            <a:miter lim="800000"/>
            <a:headEnd/>
            <a:tailEnd/>
          </a:ln>
        </p:spPr>
        <p:txBody>
          <a:bodyPr lIns="0" tIns="12700" rIns="0" bIns="0">
            <a:spAutoFit/>
          </a:bodyPr>
          <a:lstStyle/>
          <a:p>
            <a:pPr marL="12700">
              <a:spcBef>
                <a:spcPts val="100"/>
              </a:spcBef>
            </a:pPr>
            <a:r>
              <a:rPr kumimoji="0" lang="en-US" altLang="zh-TW">
                <a:solidFill>
                  <a:srgbClr val="FFFFFF"/>
                </a:solidFill>
                <a:latin typeface="MingLiU" pitchFamily="49" charset="-120"/>
                <a:ea typeface="MingLiU" pitchFamily="49" charset="-120"/>
              </a:rPr>
              <a:t>CEDAW</a:t>
            </a:r>
            <a:r>
              <a:rPr kumimoji="0" lang="zh-TW" altLang="en-US">
                <a:solidFill>
                  <a:srgbClr val="FFFFFF"/>
                </a:solidFill>
                <a:latin typeface="MingLiU" pitchFamily="49" charset="-120"/>
                <a:ea typeface="MingLiU" pitchFamily="49" charset="-120"/>
              </a:rPr>
              <a:t>教</a:t>
            </a:r>
            <a:endParaRPr kumimoji="0" lang="zh-TW" altLang="en-US">
              <a:latin typeface="MingLiU" pitchFamily="49" charset="-120"/>
              <a:ea typeface="MingLiU" pitchFamily="49"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object 2"/>
          <p:cNvGrpSpPr>
            <a:grpSpLocks/>
          </p:cNvGrpSpPr>
          <p:nvPr/>
        </p:nvGrpSpPr>
        <p:grpSpPr bwMode="auto">
          <a:xfrm>
            <a:off x="0" y="457200"/>
            <a:ext cx="8647113" cy="6858000"/>
            <a:chOff x="0" y="457199"/>
            <a:chExt cx="8647430" cy="6858000"/>
          </a:xfrm>
        </p:grpSpPr>
        <p:sp>
          <p:nvSpPr>
            <p:cNvPr id="15364" name="object 3"/>
            <p:cNvSpPr>
              <a:spLocks/>
            </p:cNvSpPr>
            <p:nvPr/>
          </p:nvSpPr>
          <p:spPr bwMode="auto">
            <a:xfrm>
              <a:off x="0" y="457199"/>
              <a:ext cx="7934325" cy="6858000"/>
            </a:xfrm>
            <a:custGeom>
              <a:avLst/>
              <a:gdLst>
                <a:gd name="T0" fmla="*/ 4018788 w 7934325"/>
                <a:gd name="T1" fmla="*/ 6858000 h 6858000"/>
                <a:gd name="T2" fmla="*/ 0 w 7934325"/>
                <a:gd name="T3" fmla="*/ 6858000 h 6858000"/>
                <a:gd name="T4" fmla="*/ 0 w 7934325"/>
                <a:gd name="T5" fmla="*/ 6703160 h 6858000"/>
                <a:gd name="T6" fmla="*/ 3826567 w 7934325"/>
                <a:gd name="T7" fmla="*/ 0 h 6858000"/>
                <a:gd name="T8" fmla="*/ 7933745 w 7934325"/>
                <a:gd name="T9" fmla="*/ 0 h 6858000"/>
                <a:gd name="T10" fmla="*/ 4018788 w 7934325"/>
                <a:gd name="T11" fmla="*/ 6858000 h 6858000"/>
                <a:gd name="T12" fmla="*/ 0 60000 65536"/>
                <a:gd name="T13" fmla="*/ 0 60000 65536"/>
                <a:gd name="T14" fmla="*/ 0 60000 65536"/>
                <a:gd name="T15" fmla="*/ 0 60000 65536"/>
                <a:gd name="T16" fmla="*/ 0 60000 65536"/>
                <a:gd name="T17" fmla="*/ 0 60000 65536"/>
                <a:gd name="T18" fmla="*/ 0 w 7934325"/>
                <a:gd name="T19" fmla="*/ 0 h 6858000"/>
                <a:gd name="T20" fmla="*/ 7934325 w 7934325"/>
                <a:gd name="T21" fmla="*/ 6858000 h 6858000"/>
              </a:gdLst>
              <a:ahLst/>
              <a:cxnLst>
                <a:cxn ang="T12">
                  <a:pos x="T0" y="T1"/>
                </a:cxn>
                <a:cxn ang="T13">
                  <a:pos x="T2" y="T3"/>
                </a:cxn>
                <a:cxn ang="T14">
                  <a:pos x="T4" y="T5"/>
                </a:cxn>
                <a:cxn ang="T15">
                  <a:pos x="T6" y="T7"/>
                </a:cxn>
                <a:cxn ang="T16">
                  <a:pos x="T8" y="T9"/>
                </a:cxn>
                <a:cxn ang="T17">
                  <a:pos x="T10" y="T11"/>
                </a:cxn>
              </a:cxnLst>
              <a:rect l="T18" t="T19" r="T20" b="T21"/>
              <a:pathLst>
                <a:path w="7934325" h="6858000">
                  <a:moveTo>
                    <a:pt x="4018788" y="6858000"/>
                  </a:moveTo>
                  <a:lnTo>
                    <a:pt x="0" y="6858000"/>
                  </a:lnTo>
                  <a:lnTo>
                    <a:pt x="0" y="6703160"/>
                  </a:lnTo>
                  <a:lnTo>
                    <a:pt x="3826566" y="0"/>
                  </a:lnTo>
                  <a:lnTo>
                    <a:pt x="7933746" y="0"/>
                  </a:lnTo>
                  <a:lnTo>
                    <a:pt x="4018788" y="6858000"/>
                  </a:lnTo>
                  <a:close/>
                </a:path>
              </a:pathLst>
            </a:custGeom>
            <a:solidFill>
              <a:srgbClr val="44A5BC"/>
            </a:solidFill>
            <a:ln w="9525">
              <a:noFill/>
              <a:round/>
              <a:headEnd/>
              <a:tailEnd/>
            </a:ln>
          </p:spPr>
          <p:txBody>
            <a:bodyPr lIns="0" tIns="0" rIns="0" bIns="0"/>
            <a:lstStyle/>
            <a:p>
              <a:endParaRPr lang="zh-TW" altLang="en-US"/>
            </a:p>
          </p:txBody>
        </p:sp>
        <p:sp>
          <p:nvSpPr>
            <p:cNvPr id="15365" name="object 4"/>
            <p:cNvSpPr>
              <a:spLocks/>
            </p:cNvSpPr>
            <p:nvPr/>
          </p:nvSpPr>
          <p:spPr bwMode="auto">
            <a:xfrm>
              <a:off x="3931920" y="457199"/>
              <a:ext cx="4715510" cy="6858000"/>
            </a:xfrm>
            <a:custGeom>
              <a:avLst/>
              <a:gdLst>
                <a:gd name="T0" fmla="*/ 766572 w 4715510"/>
                <a:gd name="T1" fmla="*/ 6858000 h 6858000"/>
                <a:gd name="T2" fmla="*/ 0 w 4715510"/>
                <a:gd name="T3" fmla="*/ 6858000 h 6858000"/>
                <a:gd name="T4" fmla="*/ 3949831 w 4715510"/>
                <a:gd name="T5" fmla="*/ 0 h 6858000"/>
                <a:gd name="T6" fmla="*/ 4714886 w 4715510"/>
                <a:gd name="T7" fmla="*/ 0 h 6858000"/>
                <a:gd name="T8" fmla="*/ 766572 w 4715510"/>
                <a:gd name="T9" fmla="*/ 6858000 h 6858000"/>
                <a:gd name="T10" fmla="*/ 0 60000 65536"/>
                <a:gd name="T11" fmla="*/ 0 60000 65536"/>
                <a:gd name="T12" fmla="*/ 0 60000 65536"/>
                <a:gd name="T13" fmla="*/ 0 60000 65536"/>
                <a:gd name="T14" fmla="*/ 0 60000 65536"/>
                <a:gd name="T15" fmla="*/ 0 w 4715510"/>
                <a:gd name="T16" fmla="*/ 0 h 6858000"/>
                <a:gd name="T17" fmla="*/ 4715510 w 4715510"/>
                <a:gd name="T18" fmla="*/ 6858000 h 6858000"/>
              </a:gdLst>
              <a:ahLst/>
              <a:cxnLst>
                <a:cxn ang="T10">
                  <a:pos x="T0" y="T1"/>
                </a:cxn>
                <a:cxn ang="T11">
                  <a:pos x="T2" y="T3"/>
                </a:cxn>
                <a:cxn ang="T12">
                  <a:pos x="T4" y="T5"/>
                </a:cxn>
                <a:cxn ang="T13">
                  <a:pos x="T6" y="T7"/>
                </a:cxn>
                <a:cxn ang="T14">
                  <a:pos x="T8" y="T9"/>
                </a:cxn>
              </a:cxnLst>
              <a:rect l="T15" t="T16" r="T17" b="T18"/>
              <a:pathLst>
                <a:path w="4715510" h="6858000">
                  <a:moveTo>
                    <a:pt x="766572" y="6858000"/>
                  </a:moveTo>
                  <a:lnTo>
                    <a:pt x="0" y="6858000"/>
                  </a:lnTo>
                  <a:lnTo>
                    <a:pt x="3949831" y="0"/>
                  </a:lnTo>
                  <a:lnTo>
                    <a:pt x="4714887" y="0"/>
                  </a:lnTo>
                  <a:lnTo>
                    <a:pt x="766572" y="6858000"/>
                  </a:lnTo>
                  <a:close/>
                </a:path>
              </a:pathLst>
            </a:custGeom>
            <a:solidFill>
              <a:srgbClr val="59463D"/>
            </a:solidFill>
            <a:ln w="9525">
              <a:noFill/>
              <a:round/>
              <a:headEnd/>
              <a:tailEnd/>
            </a:ln>
          </p:spPr>
          <p:txBody>
            <a:bodyPr lIns="0" tIns="0" rIns="0" bIns="0"/>
            <a:lstStyle/>
            <a:p>
              <a:endParaRPr lang="zh-TW" altLang="en-US"/>
            </a:p>
          </p:txBody>
        </p:sp>
      </p:grpSp>
      <p:sp>
        <p:nvSpPr>
          <p:cNvPr id="15362" name="object 5"/>
          <p:cNvSpPr>
            <a:spLocks noGrp="1"/>
          </p:cNvSpPr>
          <p:nvPr>
            <p:ph type="title"/>
          </p:nvPr>
        </p:nvSpPr>
        <p:spPr>
          <a:xfrm>
            <a:off x="2111375" y="3286125"/>
            <a:ext cx="4503738" cy="1843088"/>
          </a:xfrm>
        </p:spPr>
        <p:txBody>
          <a:bodyPr tIns="13970"/>
          <a:lstStyle/>
          <a:p>
            <a:pPr marL="12700" eaLnBrk="1" hangingPunct="1"/>
            <a:r>
              <a:rPr lang="zh-TW" altLang="en-US" sz="6000" b="1" smtClean="0">
                <a:solidFill>
                  <a:srgbClr val="FFFFFF"/>
                </a:solidFill>
                <a:latin typeface="Microsoft YaHei" pitchFamily="34" charset="-122"/>
                <a:ea typeface="Microsoft YaHei" pitchFamily="34" charset="-122"/>
                <a:cs typeface="新細明體" charset="-120"/>
              </a:rPr>
              <a:t>本處</a:t>
            </a:r>
            <a:r>
              <a:rPr lang="en-US" altLang="zh-TW" sz="6000" b="1" smtClean="0">
                <a:solidFill>
                  <a:srgbClr val="FFFFFF"/>
                </a:solidFill>
                <a:latin typeface="Microsoft YaHei" pitchFamily="34" charset="-122"/>
                <a:ea typeface="Microsoft YaHei" pitchFamily="34" charset="-122"/>
                <a:cs typeface="新細明體" charset="-120"/>
              </a:rPr>
              <a:t>CEDAW</a:t>
            </a:r>
            <a:r>
              <a:rPr lang="en-US" altLang="zh-TW" sz="6000" smtClean="0">
                <a:latin typeface="Microsoft YaHei" pitchFamily="34" charset="-122"/>
                <a:ea typeface="Microsoft YaHei" pitchFamily="34" charset="-122"/>
                <a:cs typeface="新細明體" charset="-120"/>
              </a:rPr>
              <a:t/>
            </a:r>
            <a:br>
              <a:rPr lang="en-US" altLang="zh-TW" sz="6000" smtClean="0">
                <a:latin typeface="Microsoft YaHei" pitchFamily="34" charset="-122"/>
                <a:ea typeface="Microsoft YaHei" pitchFamily="34" charset="-122"/>
                <a:cs typeface="新細明體" charset="-120"/>
              </a:rPr>
            </a:br>
            <a:endParaRPr lang="zh-TW" altLang="en-US" sz="6000" smtClean="0">
              <a:latin typeface="Microsoft YaHei" pitchFamily="34" charset="-122"/>
              <a:ea typeface="Microsoft YaHei" pitchFamily="34" charset="-122"/>
              <a:cs typeface="新細明體" charset="-120"/>
            </a:endParaRPr>
          </a:p>
        </p:txBody>
      </p:sp>
      <p:sp>
        <p:nvSpPr>
          <p:cNvPr id="15363" name="object 7"/>
          <p:cNvSpPr txBox="1">
            <a:spLocks noChangeArrowheads="1"/>
          </p:cNvSpPr>
          <p:nvPr/>
        </p:nvSpPr>
        <p:spPr bwMode="auto">
          <a:xfrm>
            <a:off x="9239250" y="592138"/>
            <a:ext cx="827088" cy="300037"/>
          </a:xfrm>
          <a:prstGeom prst="rect">
            <a:avLst/>
          </a:prstGeom>
          <a:noFill/>
          <a:ln w="9525">
            <a:noFill/>
            <a:miter lim="800000"/>
            <a:headEnd/>
            <a:tailEnd/>
          </a:ln>
        </p:spPr>
        <p:txBody>
          <a:bodyPr lIns="0" tIns="12700" rIns="0" bIns="0">
            <a:spAutoFit/>
          </a:bodyPr>
          <a:lstStyle/>
          <a:p>
            <a:pPr marL="12700">
              <a:spcBef>
                <a:spcPts val="100"/>
              </a:spcBef>
            </a:pPr>
            <a:r>
              <a:rPr kumimoji="0" lang="en-US" altLang="zh-TW">
                <a:solidFill>
                  <a:srgbClr val="FFFFFF"/>
                </a:solidFill>
                <a:latin typeface="MingLiU" pitchFamily="49" charset="-120"/>
                <a:ea typeface="MingLiU" pitchFamily="49" charset="-120"/>
              </a:rPr>
              <a:t>CEDAW</a:t>
            </a:r>
            <a:r>
              <a:rPr kumimoji="0" lang="zh-TW" altLang="en-US">
                <a:solidFill>
                  <a:srgbClr val="FFFFFF"/>
                </a:solidFill>
                <a:latin typeface="MingLiU" pitchFamily="49" charset="-120"/>
                <a:ea typeface="MingLiU" pitchFamily="49" charset="-120"/>
              </a:rPr>
              <a:t>教</a:t>
            </a:r>
            <a:endParaRPr kumimoji="0" lang="zh-TW" altLang="en-US">
              <a:latin typeface="MingLiU" pitchFamily="49" charset="-120"/>
              <a:ea typeface="MingLiU" pitchFamily="49"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2895600" y="1219200"/>
            <a:ext cx="3810000" cy="641350"/>
          </a:xfrm>
          <a:prstGeom prst="rect">
            <a:avLst/>
          </a:prstGeom>
          <a:noFill/>
          <a:ln w="9525">
            <a:noFill/>
            <a:miter lim="800000"/>
            <a:headEnd/>
            <a:tailEnd/>
          </a:ln>
          <a:effectLst/>
        </p:spPr>
        <p:txBody>
          <a:bodyPr>
            <a:spAutoFit/>
          </a:bodyPr>
          <a:lstStyle/>
          <a:p>
            <a:r>
              <a:rPr kumimoji="0" lang="zh-TW" altLang="en-US" sz="3600"/>
              <a:t>所屬委員會人數</a:t>
            </a:r>
          </a:p>
        </p:txBody>
      </p:sp>
      <p:sp>
        <p:nvSpPr>
          <p:cNvPr id="24581" name="Text Box 53"/>
          <p:cNvSpPr txBox="1">
            <a:spLocks noChangeArrowheads="1"/>
          </p:cNvSpPr>
          <p:nvPr>
            <p:ph type="body" sz="half" idx="1"/>
          </p:nvPr>
        </p:nvSpPr>
        <p:spPr>
          <a:xfrm>
            <a:off x="838200" y="5486400"/>
            <a:ext cx="8347075" cy="1344613"/>
          </a:xfrm>
          <a:noFill/>
          <a:ln/>
        </p:spPr>
        <p:txBody>
          <a:bodyPr/>
          <a:lstStyle/>
          <a:p>
            <a:r>
              <a:rPr kumimoji="1" lang="zh-TW" altLang="en-US" sz="1600" smtClean="0"/>
              <a:t>行政院婦女權益促進委員會 </a:t>
            </a:r>
            <a:r>
              <a:rPr kumimoji="1" lang="en-US" altLang="zh-TW" sz="1600" smtClean="0"/>
              <a:t>94</a:t>
            </a:r>
            <a:r>
              <a:rPr kumimoji="1" lang="zh-TW" altLang="en-US" sz="1600" smtClean="0"/>
              <a:t>年第 </a:t>
            </a:r>
            <a:r>
              <a:rPr kumimoji="1" lang="en-US" altLang="zh-TW" sz="1600" smtClean="0"/>
              <a:t>22</a:t>
            </a:r>
            <a:r>
              <a:rPr kumimoji="1" lang="zh-TW" altLang="en-US" sz="1600" smtClean="0"/>
              <a:t>次委員會議決議：「爲營造兩性共治共決之政策參與的環境，除依據法令規定組成而無法達成單一性別委員比例達三分之一之委員會外，行政院各部會所屬委員會全體委員組成之性別比例應依內政部所擬原則進行檢討改善，並提本會教育媒體及文化組進行後續討論及追蹤列管。」</a:t>
            </a:r>
          </a:p>
          <a:p>
            <a:pPr eaLnBrk="1" hangingPunct="1">
              <a:spcBef>
                <a:spcPct val="50000"/>
              </a:spcBef>
            </a:pPr>
            <a:endParaRPr kumimoji="1" lang="zh-TW" altLang="en-US" sz="1600" smtClean="0">
              <a:latin typeface="Arial" charset="0"/>
            </a:endParaRPr>
          </a:p>
        </p:txBody>
      </p:sp>
      <p:graphicFrame>
        <p:nvGraphicFramePr>
          <p:cNvPr id="24617" name="Group 41"/>
          <p:cNvGraphicFramePr>
            <a:graphicFrameLocks noGrp="1"/>
          </p:cNvGraphicFramePr>
          <p:nvPr>
            <p:ph sz="half" idx="2"/>
          </p:nvPr>
        </p:nvGraphicFramePr>
        <p:xfrm>
          <a:off x="1066800" y="2362200"/>
          <a:ext cx="7696200" cy="2133600"/>
        </p:xfrm>
        <a:graphic>
          <a:graphicData uri="http://schemas.openxmlformats.org/drawingml/2006/table">
            <a:tbl>
              <a:tblPr/>
              <a:tblGrid>
                <a:gridCol w="3810000"/>
                <a:gridCol w="1219200"/>
                <a:gridCol w="1371600"/>
                <a:gridCol w="1295400"/>
              </a:tblGrid>
              <a:tr h="811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TW" altLang="en-US" sz="2800" b="0" i="0" u="none" strike="noStrike" cap="none" normalizeH="0" baseline="0" smtClean="0">
                          <a:ln>
                            <a:noFill/>
                          </a:ln>
                          <a:solidFill>
                            <a:schemeClr val="tx1"/>
                          </a:solidFill>
                          <a:effectLst/>
                          <a:latin typeface="Calibri" pitchFamily="34" charset="0"/>
                          <a:ea typeface="新細明體" charset="-120"/>
                        </a:rPr>
                        <a:t>名稱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TW" altLang="en-US" sz="2800" b="0" i="0" u="none" strike="noStrike" cap="none" normalizeH="0" baseline="0" smtClean="0">
                          <a:ln>
                            <a:noFill/>
                          </a:ln>
                          <a:solidFill>
                            <a:schemeClr val="tx1"/>
                          </a:solidFill>
                          <a:effectLst/>
                          <a:latin typeface="Calibri" pitchFamily="34" charset="0"/>
                          <a:ea typeface="新細明體" charset="-120"/>
                        </a:rPr>
                        <a:t>男性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TW" altLang="en-US" sz="2800" b="0" i="0" u="none" strike="noStrike" cap="none" normalizeH="0" baseline="0" smtClean="0">
                          <a:ln>
                            <a:noFill/>
                          </a:ln>
                          <a:solidFill>
                            <a:schemeClr val="tx1"/>
                          </a:solidFill>
                          <a:effectLst/>
                          <a:latin typeface="Calibri" pitchFamily="34" charset="0"/>
                          <a:ea typeface="新細明體" charset="-120"/>
                        </a:rPr>
                        <a:t>女性</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zh-TW" altLang="en-US" sz="2800" b="0" i="0" u="none" strike="noStrike" cap="none" normalizeH="0" baseline="0" smtClean="0">
                        <a:ln>
                          <a:noFill/>
                        </a:ln>
                        <a:solidFill>
                          <a:schemeClr val="tx1"/>
                        </a:solidFill>
                        <a:effectLst/>
                        <a:latin typeface="Calibri" pitchFamily="34"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TW" altLang="en-US" sz="2800" b="0" i="0" u="none" strike="noStrike" cap="none" normalizeH="0" baseline="0" smtClean="0">
                          <a:ln>
                            <a:noFill/>
                          </a:ln>
                          <a:solidFill>
                            <a:schemeClr val="tx1"/>
                          </a:solidFill>
                          <a:effectLst/>
                          <a:latin typeface="Calibri" pitchFamily="34" charset="0"/>
                          <a:ea typeface="新細明體" charset="-120"/>
                        </a:rPr>
                        <a:t>合計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33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TW" altLang="en-US" sz="2800" b="0" i="0" u="none" strike="noStrike" cap="none" normalizeH="0" baseline="0" smtClean="0">
                          <a:ln>
                            <a:noFill/>
                          </a:ln>
                          <a:solidFill>
                            <a:schemeClr val="tx1"/>
                          </a:solidFill>
                          <a:effectLst/>
                          <a:latin typeface="Calibri" pitchFamily="34" charset="0"/>
                          <a:ea typeface="新細明體" charset="-120"/>
                        </a:rPr>
                        <a:t>雲林縣政府影視委員會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Calibri" pitchFamily="34" charset="0"/>
                          <a:ea typeface="新細明體" charset="-12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Calibri" pitchFamily="34" charset="0"/>
                          <a:ea typeface="新細明體" charset="-12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Calibri" pitchFamily="34" charset="0"/>
                          <a:ea typeface="新細明體" charset="-12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object 3"/>
          <p:cNvSpPr txBox="1">
            <a:spLocks noChangeArrowheads="1"/>
          </p:cNvSpPr>
          <p:nvPr/>
        </p:nvSpPr>
        <p:spPr bwMode="auto">
          <a:xfrm>
            <a:off x="609600" y="1544638"/>
            <a:ext cx="8763000" cy="446087"/>
          </a:xfrm>
          <a:prstGeom prst="rect">
            <a:avLst/>
          </a:prstGeom>
          <a:noFill/>
          <a:ln w="9525">
            <a:noFill/>
            <a:miter lim="800000"/>
            <a:headEnd/>
            <a:tailEnd/>
          </a:ln>
        </p:spPr>
        <p:txBody>
          <a:bodyPr lIns="0" tIns="61594" rIns="0" bIns="0">
            <a:spAutoFit/>
          </a:bodyPr>
          <a:lstStyle/>
          <a:p>
            <a:pPr marL="12700" indent="52388">
              <a:lnSpc>
                <a:spcPts val="3025"/>
              </a:lnSpc>
              <a:spcBef>
                <a:spcPts val="488"/>
              </a:spcBef>
            </a:pPr>
            <a:endParaRPr kumimoji="0" lang="zh-TW" altLang="en-US" sz="2800">
              <a:latin typeface="Microsoft JhengHei" pitchFamily="34" charset="-120"/>
              <a:ea typeface="Microsoft JhengHei" pitchFamily="34" charset="-120"/>
            </a:endParaRPr>
          </a:p>
        </p:txBody>
      </p:sp>
      <p:sp>
        <p:nvSpPr>
          <p:cNvPr id="17410" name="Text Box 5"/>
          <p:cNvSpPr txBox="1">
            <a:spLocks noChangeArrowheads="1"/>
          </p:cNvSpPr>
          <p:nvPr/>
        </p:nvSpPr>
        <p:spPr bwMode="auto">
          <a:xfrm>
            <a:off x="1219200" y="1600200"/>
            <a:ext cx="8153400" cy="3662363"/>
          </a:xfrm>
          <a:prstGeom prst="rect">
            <a:avLst/>
          </a:prstGeom>
          <a:noFill/>
          <a:ln w="9525">
            <a:noFill/>
            <a:miter lim="800000"/>
            <a:headEnd/>
            <a:tailEnd/>
          </a:ln>
        </p:spPr>
        <p:txBody>
          <a:bodyPr>
            <a:spAutoFit/>
          </a:bodyPr>
          <a:lstStyle/>
          <a:p>
            <a:r>
              <a:rPr lang="zh-TW" altLang="en-US"/>
              <a:t>（一）</a:t>
            </a:r>
            <a:r>
              <a:rPr lang="en-US" altLang="zh-TW"/>
              <a:t>CEDAW</a:t>
            </a:r>
            <a:r>
              <a:rPr lang="zh-TW" altLang="en-US"/>
              <a:t>第</a:t>
            </a:r>
            <a:r>
              <a:rPr lang="en-US" altLang="zh-TW"/>
              <a:t>4</a:t>
            </a:r>
            <a:r>
              <a:rPr lang="zh-TW" altLang="en-US"/>
              <a:t>條：「</a:t>
            </a:r>
            <a:r>
              <a:rPr lang="en-US" altLang="zh-TW"/>
              <a:t>1.</a:t>
            </a:r>
            <a:r>
              <a:rPr lang="zh-TW" altLang="en-US"/>
              <a:t>締約各國為加速實現男女事實上的平等而採取的暫行特別措施，不得視為本公約所指的歧視，亦不得因此導致維持不平等的標準或另立標準；這些措施應在男女機會和待遇平等的目的達到之後，停止採。」</a:t>
            </a:r>
          </a:p>
          <a:p>
            <a:endParaRPr lang="zh-TW" altLang="en-US"/>
          </a:p>
          <a:p>
            <a:r>
              <a:rPr lang="zh-TW" altLang="en-US"/>
              <a:t>（二）</a:t>
            </a:r>
            <a:r>
              <a:rPr lang="en-US" altLang="zh-TW"/>
              <a:t>CEDAW</a:t>
            </a:r>
            <a:r>
              <a:rPr lang="zh-TW" altLang="en-US"/>
              <a:t>第</a:t>
            </a:r>
            <a:r>
              <a:rPr lang="en-US" altLang="zh-TW"/>
              <a:t>5</a:t>
            </a:r>
            <a:r>
              <a:rPr lang="zh-TW" altLang="en-US"/>
              <a:t>號一般性建議：「注意到締約國的報告、導論和回覆均顯示，雖然在廢除或修正歧視的法律方面，已取得顯著進步，但仍有必要採取行動促進男女的實質平等，以徹底履行公約。回溯公約第</a:t>
            </a:r>
            <a:r>
              <a:rPr lang="en-US" altLang="zh-TW"/>
              <a:t>4</a:t>
            </a:r>
            <a:r>
              <a:rPr lang="zh-TW" altLang="en-US"/>
              <a:t>條第</a:t>
            </a:r>
            <a:r>
              <a:rPr lang="en-US" altLang="zh-TW"/>
              <a:t>1</a:t>
            </a:r>
            <a:r>
              <a:rPr lang="zh-TW" altLang="en-US"/>
              <a:t>款，建議各國採取更多臨時性特別措施，諸如積極行動、優越待遇或配額，以推動女性在教育、經濟、政治及就業上的參與」。</a:t>
            </a:r>
          </a:p>
          <a:p>
            <a:endParaRPr lang="zh-TW" altLang="en-US"/>
          </a:p>
          <a:p>
            <a:r>
              <a:rPr lang="zh-TW" altLang="en-US"/>
              <a:t>（三）</a:t>
            </a:r>
            <a:r>
              <a:rPr lang="en-US" altLang="zh-TW"/>
              <a:t>CEDAW</a:t>
            </a:r>
            <a:r>
              <a:rPr lang="zh-TW" altLang="en-US"/>
              <a:t>第</a:t>
            </a:r>
            <a:r>
              <a:rPr lang="en-US" altLang="zh-TW"/>
              <a:t>7</a:t>
            </a:r>
            <a:r>
              <a:rPr lang="zh-TW" altLang="en-US"/>
              <a:t>條：「締約各國應採取一切適當措施，消除在本國政治和公共生活中對婦女的歧視，特別應保證婦女在與男子平等的條件下：參加政府政策的制定及其執行，並擔任各級政府公職，執行一切公務；」 </a:t>
            </a:r>
          </a:p>
        </p:txBody>
      </p:sp>
      <p:sp>
        <p:nvSpPr>
          <p:cNvPr id="17411" name="Text Box 6"/>
          <p:cNvSpPr txBox="1">
            <a:spLocks noChangeArrowheads="1"/>
          </p:cNvSpPr>
          <p:nvPr/>
        </p:nvSpPr>
        <p:spPr bwMode="auto">
          <a:xfrm>
            <a:off x="3276600" y="914400"/>
            <a:ext cx="1752600" cy="366713"/>
          </a:xfrm>
          <a:prstGeom prst="rect">
            <a:avLst/>
          </a:prstGeom>
          <a:noFill/>
          <a:ln w="9525">
            <a:noFill/>
            <a:miter lim="800000"/>
            <a:headEnd/>
            <a:tailEnd/>
          </a:ln>
        </p:spPr>
        <p:txBody>
          <a:bodyPr>
            <a:spAutoFit/>
          </a:bodyPr>
          <a:lstStyle/>
          <a:p>
            <a:pPr>
              <a:spcBef>
                <a:spcPct val="50000"/>
              </a:spcBef>
            </a:pPr>
            <a:r>
              <a:rPr lang="zh-TW" altLang="en-US"/>
              <a:t>相  關  條 文</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object 2"/>
          <p:cNvGrpSpPr>
            <a:grpSpLocks/>
          </p:cNvGrpSpPr>
          <p:nvPr/>
        </p:nvGrpSpPr>
        <p:grpSpPr bwMode="auto">
          <a:xfrm>
            <a:off x="0" y="457200"/>
            <a:ext cx="8647113" cy="6858000"/>
            <a:chOff x="0" y="457199"/>
            <a:chExt cx="8647430" cy="6858000"/>
          </a:xfrm>
        </p:grpSpPr>
        <p:sp>
          <p:nvSpPr>
            <p:cNvPr id="18435" name="object 3"/>
            <p:cNvSpPr>
              <a:spLocks/>
            </p:cNvSpPr>
            <p:nvPr/>
          </p:nvSpPr>
          <p:spPr bwMode="auto">
            <a:xfrm>
              <a:off x="0" y="457199"/>
              <a:ext cx="7934325" cy="6858000"/>
            </a:xfrm>
            <a:custGeom>
              <a:avLst/>
              <a:gdLst>
                <a:gd name="T0" fmla="*/ 4018788 w 7934325"/>
                <a:gd name="T1" fmla="*/ 6858000 h 6858000"/>
                <a:gd name="T2" fmla="*/ 0 w 7934325"/>
                <a:gd name="T3" fmla="*/ 6858000 h 6858000"/>
                <a:gd name="T4" fmla="*/ 0 w 7934325"/>
                <a:gd name="T5" fmla="*/ 6703160 h 6858000"/>
                <a:gd name="T6" fmla="*/ 3826567 w 7934325"/>
                <a:gd name="T7" fmla="*/ 0 h 6858000"/>
                <a:gd name="T8" fmla="*/ 7933745 w 7934325"/>
                <a:gd name="T9" fmla="*/ 0 h 6858000"/>
                <a:gd name="T10" fmla="*/ 4018788 w 7934325"/>
                <a:gd name="T11" fmla="*/ 6858000 h 6858000"/>
                <a:gd name="T12" fmla="*/ 0 60000 65536"/>
                <a:gd name="T13" fmla="*/ 0 60000 65536"/>
                <a:gd name="T14" fmla="*/ 0 60000 65536"/>
                <a:gd name="T15" fmla="*/ 0 60000 65536"/>
                <a:gd name="T16" fmla="*/ 0 60000 65536"/>
                <a:gd name="T17" fmla="*/ 0 60000 65536"/>
                <a:gd name="T18" fmla="*/ 0 w 7934325"/>
                <a:gd name="T19" fmla="*/ 0 h 6858000"/>
                <a:gd name="T20" fmla="*/ 7934325 w 7934325"/>
                <a:gd name="T21" fmla="*/ 6858000 h 6858000"/>
              </a:gdLst>
              <a:ahLst/>
              <a:cxnLst>
                <a:cxn ang="T12">
                  <a:pos x="T0" y="T1"/>
                </a:cxn>
                <a:cxn ang="T13">
                  <a:pos x="T2" y="T3"/>
                </a:cxn>
                <a:cxn ang="T14">
                  <a:pos x="T4" y="T5"/>
                </a:cxn>
                <a:cxn ang="T15">
                  <a:pos x="T6" y="T7"/>
                </a:cxn>
                <a:cxn ang="T16">
                  <a:pos x="T8" y="T9"/>
                </a:cxn>
                <a:cxn ang="T17">
                  <a:pos x="T10" y="T11"/>
                </a:cxn>
              </a:cxnLst>
              <a:rect l="T18" t="T19" r="T20" b="T21"/>
              <a:pathLst>
                <a:path w="7934325" h="6858000">
                  <a:moveTo>
                    <a:pt x="4018788" y="6858000"/>
                  </a:moveTo>
                  <a:lnTo>
                    <a:pt x="0" y="6858000"/>
                  </a:lnTo>
                  <a:lnTo>
                    <a:pt x="0" y="6703160"/>
                  </a:lnTo>
                  <a:lnTo>
                    <a:pt x="3826566" y="0"/>
                  </a:lnTo>
                  <a:lnTo>
                    <a:pt x="7933746" y="0"/>
                  </a:lnTo>
                  <a:lnTo>
                    <a:pt x="4018788" y="6858000"/>
                  </a:lnTo>
                  <a:close/>
                </a:path>
              </a:pathLst>
            </a:custGeom>
            <a:solidFill>
              <a:srgbClr val="44A5BC"/>
            </a:solidFill>
            <a:ln w="9525">
              <a:noFill/>
              <a:round/>
              <a:headEnd/>
              <a:tailEnd/>
            </a:ln>
          </p:spPr>
          <p:txBody>
            <a:bodyPr lIns="0" tIns="0" rIns="0" bIns="0"/>
            <a:lstStyle/>
            <a:p>
              <a:endParaRPr lang="zh-TW" altLang="en-US"/>
            </a:p>
          </p:txBody>
        </p:sp>
        <p:sp>
          <p:nvSpPr>
            <p:cNvPr id="18436" name="object 4"/>
            <p:cNvSpPr>
              <a:spLocks/>
            </p:cNvSpPr>
            <p:nvPr/>
          </p:nvSpPr>
          <p:spPr bwMode="auto">
            <a:xfrm>
              <a:off x="3931920" y="457199"/>
              <a:ext cx="4715510" cy="6858000"/>
            </a:xfrm>
            <a:custGeom>
              <a:avLst/>
              <a:gdLst>
                <a:gd name="T0" fmla="*/ 766572 w 4715510"/>
                <a:gd name="T1" fmla="*/ 6858000 h 6858000"/>
                <a:gd name="T2" fmla="*/ 0 w 4715510"/>
                <a:gd name="T3" fmla="*/ 6858000 h 6858000"/>
                <a:gd name="T4" fmla="*/ 3949831 w 4715510"/>
                <a:gd name="T5" fmla="*/ 0 h 6858000"/>
                <a:gd name="T6" fmla="*/ 4714886 w 4715510"/>
                <a:gd name="T7" fmla="*/ 0 h 6858000"/>
                <a:gd name="T8" fmla="*/ 766572 w 4715510"/>
                <a:gd name="T9" fmla="*/ 6858000 h 6858000"/>
                <a:gd name="T10" fmla="*/ 0 60000 65536"/>
                <a:gd name="T11" fmla="*/ 0 60000 65536"/>
                <a:gd name="T12" fmla="*/ 0 60000 65536"/>
                <a:gd name="T13" fmla="*/ 0 60000 65536"/>
                <a:gd name="T14" fmla="*/ 0 60000 65536"/>
                <a:gd name="T15" fmla="*/ 0 w 4715510"/>
                <a:gd name="T16" fmla="*/ 0 h 6858000"/>
                <a:gd name="T17" fmla="*/ 4715510 w 4715510"/>
                <a:gd name="T18" fmla="*/ 6858000 h 6858000"/>
              </a:gdLst>
              <a:ahLst/>
              <a:cxnLst>
                <a:cxn ang="T10">
                  <a:pos x="T0" y="T1"/>
                </a:cxn>
                <a:cxn ang="T11">
                  <a:pos x="T2" y="T3"/>
                </a:cxn>
                <a:cxn ang="T12">
                  <a:pos x="T4" y="T5"/>
                </a:cxn>
                <a:cxn ang="T13">
                  <a:pos x="T6" y="T7"/>
                </a:cxn>
                <a:cxn ang="T14">
                  <a:pos x="T8" y="T9"/>
                </a:cxn>
              </a:cxnLst>
              <a:rect l="T15" t="T16" r="T17" b="T18"/>
              <a:pathLst>
                <a:path w="4715510" h="6858000">
                  <a:moveTo>
                    <a:pt x="766572" y="6858000"/>
                  </a:moveTo>
                  <a:lnTo>
                    <a:pt x="0" y="6858000"/>
                  </a:lnTo>
                  <a:lnTo>
                    <a:pt x="3949831" y="0"/>
                  </a:lnTo>
                  <a:lnTo>
                    <a:pt x="4714887" y="0"/>
                  </a:lnTo>
                  <a:lnTo>
                    <a:pt x="766572" y="6858000"/>
                  </a:lnTo>
                  <a:close/>
                </a:path>
              </a:pathLst>
            </a:custGeom>
            <a:solidFill>
              <a:srgbClr val="59463D"/>
            </a:solidFill>
            <a:ln w="9525">
              <a:noFill/>
              <a:round/>
              <a:headEnd/>
              <a:tailEnd/>
            </a:ln>
          </p:spPr>
          <p:txBody>
            <a:bodyPr lIns="0" tIns="0" rIns="0" bIns="0"/>
            <a:lstStyle/>
            <a:p>
              <a:endParaRPr lang="zh-TW" altLang="en-US"/>
            </a:p>
          </p:txBody>
        </p:sp>
      </p:grpSp>
      <p:sp>
        <p:nvSpPr>
          <p:cNvPr id="18434" name="object 5"/>
          <p:cNvSpPr>
            <a:spLocks noGrp="1"/>
          </p:cNvSpPr>
          <p:nvPr>
            <p:ph type="title"/>
          </p:nvPr>
        </p:nvSpPr>
        <p:spPr>
          <a:xfrm>
            <a:off x="2632075" y="2749550"/>
            <a:ext cx="3759200" cy="941388"/>
          </a:xfrm>
        </p:spPr>
        <p:txBody>
          <a:bodyPr tIns="13970"/>
          <a:lstStyle/>
          <a:p>
            <a:pPr marL="12700" eaLnBrk="1" hangingPunct="1">
              <a:spcBef>
                <a:spcPts val="113"/>
              </a:spcBef>
            </a:pPr>
            <a:r>
              <a:rPr lang="zh-TW" altLang="en-US" sz="6000" b="1" smtClean="0">
                <a:solidFill>
                  <a:srgbClr val="FFFFFF"/>
                </a:solidFill>
                <a:latin typeface="Microsoft YaHei" pitchFamily="34" charset="-122"/>
                <a:ea typeface="Microsoft YaHei" pitchFamily="34" charset="-122"/>
                <a:cs typeface="新細明體" charset="-120"/>
              </a:rPr>
              <a:t>感 謝 聆 聽</a:t>
            </a:r>
            <a:endParaRPr lang="zh-TW" altLang="en-US" sz="6000" smtClean="0">
              <a:latin typeface="Microsoft YaHei" pitchFamily="34" charset="-122"/>
              <a:ea typeface="Microsoft YaHei" pitchFamily="34" charset="-122"/>
              <a:cs typeface="新細明體"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object 2"/>
          <p:cNvGrpSpPr>
            <a:grpSpLocks/>
          </p:cNvGrpSpPr>
          <p:nvPr/>
        </p:nvGrpSpPr>
        <p:grpSpPr bwMode="auto">
          <a:xfrm>
            <a:off x="0" y="457200"/>
            <a:ext cx="8647113" cy="6858000"/>
            <a:chOff x="0" y="457199"/>
            <a:chExt cx="8647430" cy="6858000"/>
          </a:xfrm>
        </p:grpSpPr>
        <p:sp>
          <p:nvSpPr>
            <p:cNvPr id="6148" name="object 3"/>
            <p:cNvSpPr>
              <a:spLocks/>
            </p:cNvSpPr>
            <p:nvPr/>
          </p:nvSpPr>
          <p:spPr bwMode="auto">
            <a:xfrm>
              <a:off x="0" y="457199"/>
              <a:ext cx="7934325" cy="6858000"/>
            </a:xfrm>
            <a:custGeom>
              <a:avLst/>
              <a:gdLst>
                <a:gd name="T0" fmla="*/ 4018788 w 7934325"/>
                <a:gd name="T1" fmla="*/ 6858000 h 6858000"/>
                <a:gd name="T2" fmla="*/ 0 w 7934325"/>
                <a:gd name="T3" fmla="*/ 6858000 h 6858000"/>
                <a:gd name="T4" fmla="*/ 0 w 7934325"/>
                <a:gd name="T5" fmla="*/ 6703160 h 6858000"/>
                <a:gd name="T6" fmla="*/ 3826567 w 7934325"/>
                <a:gd name="T7" fmla="*/ 0 h 6858000"/>
                <a:gd name="T8" fmla="*/ 7933745 w 7934325"/>
                <a:gd name="T9" fmla="*/ 0 h 6858000"/>
                <a:gd name="T10" fmla="*/ 4018788 w 7934325"/>
                <a:gd name="T11" fmla="*/ 6858000 h 6858000"/>
                <a:gd name="T12" fmla="*/ 0 60000 65536"/>
                <a:gd name="T13" fmla="*/ 0 60000 65536"/>
                <a:gd name="T14" fmla="*/ 0 60000 65536"/>
                <a:gd name="T15" fmla="*/ 0 60000 65536"/>
                <a:gd name="T16" fmla="*/ 0 60000 65536"/>
                <a:gd name="T17" fmla="*/ 0 60000 65536"/>
                <a:gd name="T18" fmla="*/ 0 w 7934325"/>
                <a:gd name="T19" fmla="*/ 0 h 6858000"/>
                <a:gd name="T20" fmla="*/ 7934325 w 7934325"/>
                <a:gd name="T21" fmla="*/ 6858000 h 6858000"/>
              </a:gdLst>
              <a:ahLst/>
              <a:cxnLst>
                <a:cxn ang="T12">
                  <a:pos x="T0" y="T1"/>
                </a:cxn>
                <a:cxn ang="T13">
                  <a:pos x="T2" y="T3"/>
                </a:cxn>
                <a:cxn ang="T14">
                  <a:pos x="T4" y="T5"/>
                </a:cxn>
                <a:cxn ang="T15">
                  <a:pos x="T6" y="T7"/>
                </a:cxn>
                <a:cxn ang="T16">
                  <a:pos x="T8" y="T9"/>
                </a:cxn>
                <a:cxn ang="T17">
                  <a:pos x="T10" y="T11"/>
                </a:cxn>
              </a:cxnLst>
              <a:rect l="T18" t="T19" r="T20" b="T21"/>
              <a:pathLst>
                <a:path w="7934325" h="6858000">
                  <a:moveTo>
                    <a:pt x="4018788" y="6858000"/>
                  </a:moveTo>
                  <a:lnTo>
                    <a:pt x="0" y="6858000"/>
                  </a:lnTo>
                  <a:lnTo>
                    <a:pt x="0" y="6703160"/>
                  </a:lnTo>
                  <a:lnTo>
                    <a:pt x="3826566" y="0"/>
                  </a:lnTo>
                  <a:lnTo>
                    <a:pt x="7933746" y="0"/>
                  </a:lnTo>
                  <a:lnTo>
                    <a:pt x="4018788" y="6858000"/>
                  </a:lnTo>
                  <a:close/>
                </a:path>
              </a:pathLst>
            </a:custGeom>
            <a:solidFill>
              <a:srgbClr val="44A5BC"/>
            </a:solidFill>
            <a:ln w="9525">
              <a:noFill/>
              <a:round/>
              <a:headEnd/>
              <a:tailEnd/>
            </a:ln>
          </p:spPr>
          <p:txBody>
            <a:bodyPr lIns="0" tIns="0" rIns="0" bIns="0"/>
            <a:lstStyle/>
            <a:p>
              <a:endParaRPr lang="zh-TW" altLang="en-US"/>
            </a:p>
          </p:txBody>
        </p:sp>
        <p:sp>
          <p:nvSpPr>
            <p:cNvPr id="6149" name="object 4"/>
            <p:cNvSpPr>
              <a:spLocks/>
            </p:cNvSpPr>
            <p:nvPr/>
          </p:nvSpPr>
          <p:spPr bwMode="auto">
            <a:xfrm>
              <a:off x="3931920" y="457199"/>
              <a:ext cx="4715510" cy="6858000"/>
            </a:xfrm>
            <a:custGeom>
              <a:avLst/>
              <a:gdLst>
                <a:gd name="T0" fmla="*/ 766572 w 4715510"/>
                <a:gd name="T1" fmla="*/ 6858000 h 6858000"/>
                <a:gd name="T2" fmla="*/ 0 w 4715510"/>
                <a:gd name="T3" fmla="*/ 6858000 h 6858000"/>
                <a:gd name="T4" fmla="*/ 3949831 w 4715510"/>
                <a:gd name="T5" fmla="*/ 0 h 6858000"/>
                <a:gd name="T6" fmla="*/ 4714886 w 4715510"/>
                <a:gd name="T7" fmla="*/ 0 h 6858000"/>
                <a:gd name="T8" fmla="*/ 766572 w 4715510"/>
                <a:gd name="T9" fmla="*/ 6858000 h 6858000"/>
                <a:gd name="T10" fmla="*/ 0 60000 65536"/>
                <a:gd name="T11" fmla="*/ 0 60000 65536"/>
                <a:gd name="T12" fmla="*/ 0 60000 65536"/>
                <a:gd name="T13" fmla="*/ 0 60000 65536"/>
                <a:gd name="T14" fmla="*/ 0 60000 65536"/>
                <a:gd name="T15" fmla="*/ 0 w 4715510"/>
                <a:gd name="T16" fmla="*/ 0 h 6858000"/>
                <a:gd name="T17" fmla="*/ 4715510 w 4715510"/>
                <a:gd name="T18" fmla="*/ 6858000 h 6858000"/>
              </a:gdLst>
              <a:ahLst/>
              <a:cxnLst>
                <a:cxn ang="T10">
                  <a:pos x="T0" y="T1"/>
                </a:cxn>
                <a:cxn ang="T11">
                  <a:pos x="T2" y="T3"/>
                </a:cxn>
                <a:cxn ang="T12">
                  <a:pos x="T4" y="T5"/>
                </a:cxn>
                <a:cxn ang="T13">
                  <a:pos x="T6" y="T7"/>
                </a:cxn>
                <a:cxn ang="T14">
                  <a:pos x="T8" y="T9"/>
                </a:cxn>
              </a:cxnLst>
              <a:rect l="T15" t="T16" r="T17" b="T18"/>
              <a:pathLst>
                <a:path w="4715510" h="6858000">
                  <a:moveTo>
                    <a:pt x="766572" y="6858000"/>
                  </a:moveTo>
                  <a:lnTo>
                    <a:pt x="0" y="6858000"/>
                  </a:lnTo>
                  <a:lnTo>
                    <a:pt x="3949831" y="0"/>
                  </a:lnTo>
                  <a:lnTo>
                    <a:pt x="4714887" y="0"/>
                  </a:lnTo>
                  <a:lnTo>
                    <a:pt x="766572" y="6858000"/>
                  </a:lnTo>
                  <a:close/>
                </a:path>
              </a:pathLst>
            </a:custGeom>
            <a:solidFill>
              <a:srgbClr val="59463D"/>
            </a:solidFill>
            <a:ln w="9525">
              <a:noFill/>
              <a:round/>
              <a:headEnd/>
              <a:tailEnd/>
            </a:ln>
          </p:spPr>
          <p:txBody>
            <a:bodyPr lIns="0" tIns="0" rIns="0" bIns="0"/>
            <a:lstStyle/>
            <a:p>
              <a:endParaRPr lang="zh-TW" altLang="en-US"/>
            </a:p>
          </p:txBody>
        </p:sp>
      </p:grpSp>
      <p:sp>
        <p:nvSpPr>
          <p:cNvPr id="6146" name="object 5"/>
          <p:cNvSpPr>
            <a:spLocks noGrp="1"/>
          </p:cNvSpPr>
          <p:nvPr>
            <p:ph type="title"/>
          </p:nvPr>
        </p:nvSpPr>
        <p:spPr>
          <a:xfrm>
            <a:off x="2254250" y="3259138"/>
            <a:ext cx="4408488" cy="941387"/>
          </a:xfrm>
        </p:spPr>
        <p:txBody>
          <a:bodyPr tIns="13970"/>
          <a:lstStyle/>
          <a:p>
            <a:pPr marL="12700" eaLnBrk="1" hangingPunct="1">
              <a:spcBef>
                <a:spcPts val="113"/>
              </a:spcBef>
            </a:pPr>
            <a:r>
              <a:rPr lang="en-US" altLang="zh-TW" sz="6000" b="1" smtClean="0">
                <a:solidFill>
                  <a:srgbClr val="FFFFFF"/>
                </a:solidFill>
                <a:latin typeface="Microsoft JhengHei" pitchFamily="34" charset="-120"/>
                <a:ea typeface="Microsoft JhengHei" pitchFamily="34" charset="-120"/>
                <a:cs typeface="新細明體" charset="-120"/>
              </a:rPr>
              <a:t>CEDAW</a:t>
            </a:r>
            <a:r>
              <a:rPr lang="zh-TW" altLang="en-US" sz="6000" b="1" smtClean="0">
                <a:solidFill>
                  <a:srgbClr val="FFFFFF"/>
                </a:solidFill>
                <a:latin typeface="Microsoft JhengHei" pitchFamily="34" charset="-120"/>
                <a:ea typeface="Microsoft JhengHei" pitchFamily="34" charset="-120"/>
                <a:cs typeface="新細明體" charset="-120"/>
              </a:rPr>
              <a:t>概論</a:t>
            </a:r>
            <a:endParaRPr lang="zh-TW" altLang="en-US" sz="6000" smtClean="0">
              <a:latin typeface="Microsoft JhengHei" pitchFamily="34" charset="-120"/>
              <a:ea typeface="Microsoft JhengHei" pitchFamily="34" charset="-120"/>
              <a:cs typeface="新細明體" charset="-120"/>
            </a:endParaRPr>
          </a:p>
        </p:txBody>
      </p:sp>
      <p:sp>
        <p:nvSpPr>
          <p:cNvPr id="6147" name="object 7"/>
          <p:cNvSpPr txBox="1">
            <a:spLocks noChangeArrowheads="1"/>
          </p:cNvSpPr>
          <p:nvPr/>
        </p:nvSpPr>
        <p:spPr bwMode="auto">
          <a:xfrm>
            <a:off x="8967788" y="768350"/>
            <a:ext cx="1055687" cy="300038"/>
          </a:xfrm>
          <a:prstGeom prst="rect">
            <a:avLst/>
          </a:prstGeom>
          <a:noFill/>
          <a:ln w="9525">
            <a:noFill/>
            <a:miter lim="800000"/>
            <a:headEnd/>
            <a:tailEnd/>
          </a:ln>
        </p:spPr>
        <p:txBody>
          <a:bodyPr lIns="0" tIns="12700" rIns="0" bIns="0">
            <a:spAutoFit/>
          </a:bodyPr>
          <a:lstStyle/>
          <a:p>
            <a:pPr marL="12700">
              <a:spcBef>
                <a:spcPts val="100"/>
              </a:spcBef>
            </a:pPr>
            <a:r>
              <a:rPr kumimoji="0" lang="en-US" altLang="zh-TW">
                <a:solidFill>
                  <a:srgbClr val="FFFFFF"/>
                </a:solidFill>
                <a:latin typeface="MingLiU" pitchFamily="49" charset="-120"/>
                <a:ea typeface="MingLiU" pitchFamily="49" charset="-120"/>
              </a:rPr>
              <a:t>CEDAW</a:t>
            </a:r>
            <a:r>
              <a:rPr kumimoji="0" lang="zh-TW" altLang="en-US">
                <a:solidFill>
                  <a:srgbClr val="FFFFFF"/>
                </a:solidFill>
                <a:latin typeface="MingLiU" pitchFamily="49" charset="-120"/>
                <a:ea typeface="MingLiU" pitchFamily="49" charset="-120"/>
              </a:rPr>
              <a:t>教育</a:t>
            </a:r>
            <a:endParaRPr kumimoji="0" lang="zh-TW" altLang="en-US">
              <a:latin typeface="MingLiU" pitchFamily="49" charset="-120"/>
              <a:ea typeface="MingLiU" pitchFamily="49"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143000"/>
            <a:ext cx="7299325" cy="684213"/>
          </a:xfrm>
        </p:spPr>
        <p:txBody>
          <a:bodyPr tIns="13970" rtlCol="0"/>
          <a:lstStyle/>
          <a:p>
            <a:pPr marL="12700" eaLnBrk="1" fontAlgn="auto" hangingPunct="1">
              <a:spcBef>
                <a:spcPts val="110"/>
              </a:spcBef>
              <a:spcAft>
                <a:spcPts val="0"/>
              </a:spcAft>
              <a:defRPr/>
            </a:pPr>
            <a:r>
              <a:rPr sz="4400" spc="10" dirty="0"/>
              <a:t>消除對</a:t>
            </a:r>
            <a:r>
              <a:rPr sz="4400" spc="-35" dirty="0"/>
              <a:t>婦</a:t>
            </a:r>
            <a:r>
              <a:rPr sz="4400" spc="10" dirty="0"/>
              <a:t>女一切形式</a:t>
            </a:r>
            <a:r>
              <a:rPr sz="4400" spc="-35" dirty="0"/>
              <a:t>歧</a:t>
            </a:r>
            <a:r>
              <a:rPr sz="4400" spc="10" dirty="0"/>
              <a:t>視公約</a:t>
            </a:r>
            <a:endParaRPr sz="4400"/>
          </a:p>
        </p:txBody>
      </p:sp>
      <p:sp>
        <p:nvSpPr>
          <p:cNvPr id="7170" name="object 3"/>
          <p:cNvSpPr>
            <a:spLocks/>
          </p:cNvSpPr>
          <p:nvPr/>
        </p:nvSpPr>
        <p:spPr bwMode="auto">
          <a:xfrm>
            <a:off x="0" y="2282825"/>
            <a:ext cx="10058400" cy="4351338"/>
          </a:xfrm>
          <a:custGeom>
            <a:avLst/>
            <a:gdLst>
              <a:gd name="T0" fmla="*/ 10058400 w 10058400"/>
              <a:gd name="T1" fmla="*/ 4351334 h 4351020"/>
              <a:gd name="T2" fmla="*/ 0 w 10058400"/>
              <a:gd name="T3" fmla="*/ 4351334 h 4351020"/>
              <a:gd name="T4" fmla="*/ 0 w 10058400"/>
              <a:gd name="T5" fmla="*/ 0 h 4351020"/>
              <a:gd name="T6" fmla="*/ 10058400 w 10058400"/>
              <a:gd name="T7" fmla="*/ 0 h 4351020"/>
              <a:gd name="T8" fmla="*/ 10058400 w 10058400"/>
              <a:gd name="T9" fmla="*/ 4351334 h 4351020"/>
              <a:gd name="T10" fmla="*/ 0 60000 65536"/>
              <a:gd name="T11" fmla="*/ 0 60000 65536"/>
              <a:gd name="T12" fmla="*/ 0 60000 65536"/>
              <a:gd name="T13" fmla="*/ 0 60000 65536"/>
              <a:gd name="T14" fmla="*/ 0 60000 65536"/>
              <a:gd name="T15" fmla="*/ 0 w 10058400"/>
              <a:gd name="T16" fmla="*/ 0 h 4351020"/>
              <a:gd name="T17" fmla="*/ 10058400 w 10058400"/>
              <a:gd name="T18" fmla="*/ 4351020 h 4351020"/>
            </a:gdLst>
            <a:ahLst/>
            <a:cxnLst>
              <a:cxn ang="T10">
                <a:pos x="T0" y="T1"/>
              </a:cxn>
              <a:cxn ang="T11">
                <a:pos x="T2" y="T3"/>
              </a:cxn>
              <a:cxn ang="T12">
                <a:pos x="T4" y="T5"/>
              </a:cxn>
              <a:cxn ang="T13">
                <a:pos x="T6" y="T7"/>
              </a:cxn>
              <a:cxn ang="T14">
                <a:pos x="T8" y="T9"/>
              </a:cxn>
            </a:cxnLst>
            <a:rect l="T15" t="T16" r="T17" b="T18"/>
            <a:pathLst>
              <a:path w="10058400" h="4351020">
                <a:moveTo>
                  <a:pt x="10058400" y="4351019"/>
                </a:moveTo>
                <a:lnTo>
                  <a:pt x="0" y="4351019"/>
                </a:lnTo>
                <a:lnTo>
                  <a:pt x="0" y="0"/>
                </a:lnTo>
                <a:lnTo>
                  <a:pt x="10058400" y="0"/>
                </a:lnTo>
                <a:lnTo>
                  <a:pt x="10058400" y="4351019"/>
                </a:lnTo>
                <a:close/>
              </a:path>
            </a:pathLst>
          </a:custGeom>
          <a:solidFill>
            <a:srgbClr val="FFFFFF">
              <a:alpha val="79607"/>
            </a:srgbClr>
          </a:solidFill>
          <a:ln w="9525">
            <a:noFill/>
            <a:round/>
            <a:headEnd/>
            <a:tailEnd/>
          </a:ln>
        </p:spPr>
        <p:txBody>
          <a:bodyPr lIns="0" tIns="0" rIns="0" bIns="0"/>
          <a:lstStyle/>
          <a:p>
            <a:endParaRPr lang="zh-TW" altLang="en-US"/>
          </a:p>
        </p:txBody>
      </p:sp>
      <p:sp>
        <p:nvSpPr>
          <p:cNvPr id="7171" name="object 4"/>
          <p:cNvSpPr txBox="1">
            <a:spLocks noChangeArrowheads="1"/>
          </p:cNvSpPr>
          <p:nvPr/>
        </p:nvSpPr>
        <p:spPr bwMode="auto">
          <a:xfrm>
            <a:off x="838200" y="2174875"/>
            <a:ext cx="8458200" cy="4375150"/>
          </a:xfrm>
          <a:prstGeom prst="rect">
            <a:avLst/>
          </a:prstGeom>
          <a:noFill/>
          <a:ln w="9525">
            <a:noFill/>
            <a:miter lim="800000"/>
            <a:headEnd/>
            <a:tailEnd/>
          </a:ln>
        </p:spPr>
        <p:txBody>
          <a:bodyPr lIns="0" tIns="97790" rIns="0" bIns="0">
            <a:spAutoFit/>
          </a:bodyPr>
          <a:lstStyle/>
          <a:p>
            <a:pPr marL="12700">
              <a:spcBef>
                <a:spcPts val="775"/>
              </a:spcBef>
            </a:pPr>
            <a:r>
              <a:rPr kumimoji="0" lang="zh-TW" altLang="en-US" sz="2800">
                <a:latin typeface="新細明體" charset="-120"/>
              </a:rPr>
              <a:t>民國</a:t>
            </a:r>
            <a:r>
              <a:rPr kumimoji="0" lang="en-US" altLang="zh-TW" sz="2800">
                <a:latin typeface="Calibri" pitchFamily="34" charset="0"/>
                <a:cs typeface="Calibri" pitchFamily="34" charset="0"/>
              </a:rPr>
              <a:t>68</a:t>
            </a:r>
            <a:r>
              <a:rPr kumimoji="0" lang="zh-TW" altLang="en-US" sz="2800">
                <a:latin typeface="新細明體" charset="-120"/>
              </a:rPr>
              <a:t>年聯合國通過本公約。</a:t>
            </a:r>
            <a:r>
              <a:rPr kumimoji="0" lang="en-US" altLang="zh-TW" sz="2800">
                <a:latin typeface="Calibri" pitchFamily="34" charset="0"/>
                <a:cs typeface="Calibri" pitchFamily="34" charset="0"/>
              </a:rPr>
              <a:t>(1981</a:t>
            </a:r>
            <a:r>
              <a:rPr kumimoji="0" lang="zh-TW" altLang="en-US" sz="2800">
                <a:latin typeface="新細明體" charset="-120"/>
              </a:rPr>
              <a:t>年生效</a:t>
            </a:r>
            <a:r>
              <a:rPr kumimoji="0" lang="en-US" altLang="zh-TW" sz="2800">
                <a:latin typeface="Calibri" pitchFamily="34" charset="0"/>
                <a:cs typeface="Calibri" pitchFamily="34" charset="0"/>
              </a:rPr>
              <a:t>)</a:t>
            </a:r>
          </a:p>
          <a:p>
            <a:pPr marL="12700">
              <a:spcBef>
                <a:spcPts val="675"/>
              </a:spcBef>
            </a:pPr>
            <a:r>
              <a:rPr kumimoji="0" lang="zh-TW" altLang="en-US" sz="2800">
                <a:latin typeface="新細明體" charset="-120"/>
              </a:rPr>
              <a:t>聯合國人權公約</a:t>
            </a:r>
            <a:r>
              <a:rPr kumimoji="0" lang="en-US" altLang="zh-TW" sz="2800">
                <a:latin typeface="Calibri" pitchFamily="34" charset="0"/>
                <a:cs typeface="Calibri" pitchFamily="34" charset="0"/>
              </a:rPr>
              <a:t>(Human Rights Conventions)</a:t>
            </a:r>
            <a:r>
              <a:rPr kumimoji="0" lang="zh-TW" altLang="en-US" sz="2800">
                <a:latin typeface="新細明體" charset="-120"/>
              </a:rPr>
              <a:t>之一。</a:t>
            </a:r>
          </a:p>
          <a:p>
            <a:pPr marL="12700">
              <a:lnSpc>
                <a:spcPct val="120000"/>
              </a:lnSpc>
              <a:spcBef>
                <a:spcPts val="63"/>
              </a:spcBef>
            </a:pPr>
            <a:r>
              <a:rPr kumimoji="0" lang="zh-TW" altLang="en-US" sz="2800">
                <a:solidFill>
                  <a:srgbClr val="CC6600"/>
                </a:solidFill>
                <a:latin typeface="新細明體" charset="-120"/>
              </a:rPr>
              <a:t>男女平等享有一切經濟、社會、文化、公民和政治權利。 締約國應採取立法及一切適當措施，消除對婦女之歧視。</a:t>
            </a:r>
            <a:endParaRPr kumimoji="0" lang="zh-TW" altLang="en-US" sz="2800">
              <a:latin typeface="新細明體" charset="-120"/>
            </a:endParaRPr>
          </a:p>
          <a:p>
            <a:pPr marL="12700">
              <a:lnSpc>
                <a:spcPts val="3025"/>
              </a:lnSpc>
              <a:spcBef>
                <a:spcPts val="1050"/>
              </a:spcBef>
            </a:pPr>
            <a:r>
              <a:rPr kumimoji="0" lang="zh-TW" altLang="en-US" sz="2800">
                <a:solidFill>
                  <a:srgbClr val="CC6600"/>
                </a:solidFill>
                <a:latin typeface="新細明體" charset="-120"/>
              </a:rPr>
              <a:t>確保男女在教育、就業、保健、家庭、政治、法律、社會、經濟 等各方面享有平等權利。</a:t>
            </a:r>
            <a:endParaRPr kumimoji="0" lang="zh-TW" altLang="en-US" sz="2800">
              <a:latin typeface="新細明體" charset="-120"/>
            </a:endParaRPr>
          </a:p>
          <a:p>
            <a:pPr marL="12700">
              <a:lnSpc>
                <a:spcPts val="3025"/>
              </a:lnSpc>
              <a:spcBef>
                <a:spcPts val="950"/>
              </a:spcBef>
            </a:pPr>
            <a:r>
              <a:rPr kumimoji="0" lang="zh-TW" altLang="en-US" sz="2800">
                <a:latin typeface="新細明體" charset="-120"/>
              </a:rPr>
              <a:t>立法院於</a:t>
            </a:r>
            <a:r>
              <a:rPr kumimoji="0" lang="en-US" altLang="zh-TW" sz="2800">
                <a:latin typeface="Calibri" pitchFamily="34" charset="0"/>
                <a:cs typeface="Calibri" pitchFamily="34" charset="0"/>
              </a:rPr>
              <a:t>2011</a:t>
            </a:r>
            <a:r>
              <a:rPr kumimoji="0" lang="zh-TW" altLang="en-US" sz="2800">
                <a:latin typeface="新細明體" charset="-120"/>
              </a:rPr>
              <a:t>年</a:t>
            </a:r>
            <a:r>
              <a:rPr kumimoji="0" lang="en-US" altLang="zh-TW" sz="2800">
                <a:latin typeface="Calibri" pitchFamily="34" charset="0"/>
                <a:cs typeface="Calibri" pitchFamily="34" charset="0"/>
              </a:rPr>
              <a:t>5</a:t>
            </a:r>
            <a:r>
              <a:rPr kumimoji="0" lang="zh-TW" altLang="en-US" sz="2800">
                <a:latin typeface="新細明體" charset="-120"/>
              </a:rPr>
              <a:t>月</a:t>
            </a:r>
            <a:r>
              <a:rPr kumimoji="0" lang="en-US" altLang="zh-TW" sz="2800">
                <a:latin typeface="Calibri" pitchFamily="34" charset="0"/>
                <a:cs typeface="Calibri" pitchFamily="34" charset="0"/>
              </a:rPr>
              <a:t>20</a:t>
            </a:r>
            <a:r>
              <a:rPr kumimoji="0" lang="zh-TW" altLang="en-US" sz="2800">
                <a:latin typeface="新細明體" charset="-120"/>
              </a:rPr>
              <a:t>日通過「消除對婦女一切形式歧視公約施 行法」，自</a:t>
            </a:r>
            <a:r>
              <a:rPr kumimoji="0" lang="en-US" altLang="zh-TW" sz="2800">
                <a:latin typeface="Calibri" pitchFamily="34" charset="0"/>
                <a:cs typeface="Calibri" pitchFamily="34" charset="0"/>
              </a:rPr>
              <a:t>2012</a:t>
            </a:r>
            <a:r>
              <a:rPr kumimoji="0" lang="zh-TW" altLang="en-US" sz="2800">
                <a:latin typeface="新細明體" charset="-120"/>
              </a:rPr>
              <a:t>年</a:t>
            </a:r>
            <a:r>
              <a:rPr kumimoji="0" lang="en-US" altLang="zh-TW" sz="2800">
                <a:latin typeface="Calibri" pitchFamily="34" charset="0"/>
                <a:cs typeface="Calibri" pitchFamily="34" charset="0"/>
              </a:rPr>
              <a:t>1</a:t>
            </a:r>
            <a:r>
              <a:rPr kumimoji="0" lang="zh-TW" altLang="en-US" sz="2800">
                <a:latin typeface="新細明體" charset="-120"/>
              </a:rPr>
              <a:t>月</a:t>
            </a:r>
            <a:r>
              <a:rPr kumimoji="0" lang="en-US" altLang="zh-TW" sz="2800">
                <a:latin typeface="Calibri" pitchFamily="34" charset="0"/>
                <a:cs typeface="Calibri" pitchFamily="34" charset="0"/>
              </a:rPr>
              <a:t>1</a:t>
            </a:r>
            <a:r>
              <a:rPr kumimoji="0" lang="zh-TW" altLang="en-US" sz="2800">
                <a:latin typeface="新細明體" charset="-120"/>
              </a:rPr>
              <a:t>日起施行。</a:t>
            </a:r>
          </a:p>
        </p:txBody>
      </p:sp>
      <p:sp>
        <p:nvSpPr>
          <p:cNvPr id="7172" name="object 5"/>
          <p:cNvSpPr txBox="1">
            <a:spLocks noChangeArrowheads="1"/>
          </p:cNvSpPr>
          <p:nvPr/>
        </p:nvSpPr>
        <p:spPr bwMode="auto">
          <a:xfrm>
            <a:off x="9239250" y="592138"/>
            <a:ext cx="827088" cy="300037"/>
          </a:xfrm>
          <a:prstGeom prst="rect">
            <a:avLst/>
          </a:prstGeom>
          <a:noFill/>
          <a:ln w="9525">
            <a:noFill/>
            <a:miter lim="800000"/>
            <a:headEnd/>
            <a:tailEnd/>
          </a:ln>
        </p:spPr>
        <p:txBody>
          <a:bodyPr lIns="0" tIns="12700" rIns="0" bIns="0">
            <a:spAutoFit/>
          </a:bodyPr>
          <a:lstStyle/>
          <a:p>
            <a:pPr marL="12700">
              <a:spcBef>
                <a:spcPts val="100"/>
              </a:spcBef>
            </a:pPr>
            <a:r>
              <a:rPr kumimoji="0" lang="en-US" altLang="zh-TW">
                <a:solidFill>
                  <a:srgbClr val="FFFFFF"/>
                </a:solidFill>
                <a:latin typeface="MingLiU" pitchFamily="49" charset="-120"/>
                <a:ea typeface="MingLiU" pitchFamily="49" charset="-120"/>
              </a:rPr>
              <a:t>CEDAW</a:t>
            </a:r>
            <a:r>
              <a:rPr kumimoji="0" lang="zh-TW" altLang="en-US">
                <a:solidFill>
                  <a:srgbClr val="FFFFFF"/>
                </a:solidFill>
                <a:latin typeface="MingLiU" pitchFamily="49" charset="-120"/>
                <a:ea typeface="MingLiU" pitchFamily="49" charset="-120"/>
              </a:rPr>
              <a:t>教</a:t>
            </a:r>
            <a:endParaRPr kumimoji="0" lang="zh-TW" altLang="en-US">
              <a:latin typeface="MingLiU" pitchFamily="49" charset="-120"/>
              <a:ea typeface="MingLiU" pitchFamily="49"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143000"/>
            <a:ext cx="3984625" cy="684213"/>
          </a:xfrm>
        </p:spPr>
        <p:txBody>
          <a:bodyPr tIns="13970" rtlCol="0"/>
          <a:lstStyle/>
          <a:p>
            <a:pPr marL="12700" eaLnBrk="1" fontAlgn="auto" hangingPunct="1">
              <a:spcBef>
                <a:spcPts val="110"/>
              </a:spcBef>
              <a:spcAft>
                <a:spcPts val="0"/>
              </a:spcAft>
              <a:defRPr/>
            </a:pPr>
            <a:r>
              <a:rPr sz="4400" spc="15" dirty="0">
                <a:latin typeface="Calibri"/>
                <a:cs typeface="Calibri"/>
              </a:rPr>
              <a:t>C</a:t>
            </a:r>
            <a:r>
              <a:rPr sz="4400" spc="5" dirty="0">
                <a:latin typeface="Calibri"/>
                <a:cs typeface="Calibri"/>
              </a:rPr>
              <a:t>E</a:t>
            </a:r>
            <a:r>
              <a:rPr sz="4400" spc="-65" dirty="0">
                <a:latin typeface="Calibri"/>
                <a:cs typeface="Calibri"/>
              </a:rPr>
              <a:t>D</a:t>
            </a:r>
            <a:r>
              <a:rPr sz="4400" spc="-60" dirty="0">
                <a:latin typeface="Calibri"/>
                <a:cs typeface="Calibri"/>
              </a:rPr>
              <a:t>A</a:t>
            </a:r>
            <a:r>
              <a:rPr sz="4400" spc="-45" dirty="0">
                <a:latin typeface="Calibri"/>
                <a:cs typeface="Calibri"/>
              </a:rPr>
              <a:t>W</a:t>
            </a:r>
            <a:r>
              <a:rPr sz="4400" spc="10" dirty="0"/>
              <a:t>核心概念</a:t>
            </a:r>
            <a:endParaRPr sz="4400">
              <a:latin typeface="Calibri"/>
              <a:cs typeface="Calibri"/>
            </a:endParaRPr>
          </a:p>
        </p:txBody>
      </p:sp>
      <p:pic>
        <p:nvPicPr>
          <p:cNvPr id="8194" name="object 3"/>
          <p:cNvPicPr>
            <a:picLocks noChangeAspect="1" noChangeArrowheads="1"/>
          </p:cNvPicPr>
          <p:nvPr/>
        </p:nvPicPr>
        <p:blipFill>
          <a:blip r:embed="rId2"/>
          <a:srcRect/>
          <a:stretch>
            <a:fillRect/>
          </a:stretch>
        </p:blipFill>
        <p:spPr bwMode="auto">
          <a:xfrm>
            <a:off x="957263" y="2084388"/>
            <a:ext cx="9007475" cy="3736975"/>
          </a:xfrm>
          <a:prstGeom prst="rect">
            <a:avLst/>
          </a:prstGeom>
          <a:noFill/>
          <a:ln w="9525">
            <a:noFill/>
            <a:miter lim="800000"/>
            <a:headEnd/>
            <a:tailEnd/>
          </a:ln>
        </p:spPr>
      </p:pic>
      <p:sp>
        <p:nvSpPr>
          <p:cNvPr id="8195" name="object 4"/>
          <p:cNvSpPr txBox="1">
            <a:spLocks noChangeArrowheads="1"/>
          </p:cNvSpPr>
          <p:nvPr/>
        </p:nvSpPr>
        <p:spPr bwMode="auto">
          <a:xfrm>
            <a:off x="9239250" y="592138"/>
            <a:ext cx="827088" cy="300037"/>
          </a:xfrm>
          <a:prstGeom prst="rect">
            <a:avLst/>
          </a:prstGeom>
          <a:noFill/>
          <a:ln w="9525">
            <a:noFill/>
            <a:miter lim="800000"/>
            <a:headEnd/>
            <a:tailEnd/>
          </a:ln>
        </p:spPr>
        <p:txBody>
          <a:bodyPr lIns="0" tIns="12700" rIns="0" bIns="0">
            <a:spAutoFit/>
          </a:bodyPr>
          <a:lstStyle/>
          <a:p>
            <a:pPr marL="12700">
              <a:spcBef>
                <a:spcPts val="100"/>
              </a:spcBef>
            </a:pPr>
            <a:r>
              <a:rPr kumimoji="0" lang="en-US" altLang="zh-TW">
                <a:solidFill>
                  <a:srgbClr val="FFFFFF"/>
                </a:solidFill>
                <a:latin typeface="MingLiU" pitchFamily="49" charset="-120"/>
                <a:ea typeface="MingLiU" pitchFamily="49" charset="-120"/>
              </a:rPr>
              <a:t>CEDAW</a:t>
            </a:r>
            <a:r>
              <a:rPr kumimoji="0" lang="zh-TW" altLang="en-US">
                <a:solidFill>
                  <a:srgbClr val="FFFFFF"/>
                </a:solidFill>
                <a:latin typeface="MingLiU" pitchFamily="49" charset="-120"/>
                <a:ea typeface="MingLiU" pitchFamily="49" charset="-120"/>
              </a:rPr>
              <a:t>教</a:t>
            </a:r>
            <a:endParaRPr kumimoji="0" lang="zh-TW" altLang="en-US">
              <a:latin typeface="MingLiU" pitchFamily="49" charset="-120"/>
              <a:ea typeface="MingLiU" pitchFamily="49"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063" y="762000"/>
            <a:ext cx="2266950" cy="698500"/>
          </a:xfrm>
        </p:spPr>
        <p:txBody>
          <a:bodyPr tIns="13970" rtlCol="0"/>
          <a:lstStyle/>
          <a:p>
            <a:pPr marL="12700" eaLnBrk="1" fontAlgn="auto" hangingPunct="1">
              <a:spcBef>
                <a:spcPts val="110"/>
              </a:spcBef>
              <a:spcAft>
                <a:spcPts val="0"/>
              </a:spcAft>
              <a:defRPr/>
            </a:pPr>
            <a:r>
              <a:rPr sz="4400" spc="10" dirty="0"/>
              <a:t>禁止歧視</a:t>
            </a:r>
            <a:endParaRPr sz="4400"/>
          </a:p>
        </p:txBody>
      </p:sp>
      <p:pic>
        <p:nvPicPr>
          <p:cNvPr id="9218" name="object 3"/>
          <p:cNvPicPr>
            <a:picLocks noChangeAspect="1" noChangeArrowheads="1"/>
          </p:cNvPicPr>
          <p:nvPr/>
        </p:nvPicPr>
        <p:blipFill>
          <a:blip r:embed="rId2"/>
          <a:srcRect/>
          <a:stretch>
            <a:fillRect/>
          </a:stretch>
        </p:blipFill>
        <p:spPr bwMode="auto">
          <a:xfrm>
            <a:off x="533400" y="1219200"/>
            <a:ext cx="8674100" cy="6169025"/>
          </a:xfrm>
          <a:prstGeom prst="rect">
            <a:avLst/>
          </a:prstGeom>
          <a:noFill/>
          <a:ln w="9525">
            <a:noFill/>
            <a:miter lim="800000"/>
            <a:headEnd/>
            <a:tailEnd/>
          </a:ln>
        </p:spPr>
      </p:pic>
      <p:sp>
        <p:nvSpPr>
          <p:cNvPr id="9219" name="object 4"/>
          <p:cNvSpPr txBox="1">
            <a:spLocks noChangeArrowheads="1"/>
          </p:cNvSpPr>
          <p:nvPr/>
        </p:nvSpPr>
        <p:spPr bwMode="auto">
          <a:xfrm>
            <a:off x="9239250" y="592138"/>
            <a:ext cx="827088" cy="300037"/>
          </a:xfrm>
          <a:prstGeom prst="rect">
            <a:avLst/>
          </a:prstGeom>
          <a:noFill/>
          <a:ln w="9525">
            <a:noFill/>
            <a:miter lim="800000"/>
            <a:headEnd/>
            <a:tailEnd/>
          </a:ln>
        </p:spPr>
        <p:txBody>
          <a:bodyPr lIns="0" tIns="12700" rIns="0" bIns="0">
            <a:spAutoFit/>
          </a:bodyPr>
          <a:lstStyle/>
          <a:p>
            <a:pPr marL="12700">
              <a:spcBef>
                <a:spcPts val="100"/>
              </a:spcBef>
            </a:pPr>
            <a:r>
              <a:rPr kumimoji="0" lang="en-US" altLang="zh-TW">
                <a:solidFill>
                  <a:srgbClr val="FFFFFF"/>
                </a:solidFill>
                <a:latin typeface="MingLiU" pitchFamily="49" charset="-120"/>
                <a:ea typeface="MingLiU" pitchFamily="49" charset="-120"/>
              </a:rPr>
              <a:t>CEDAW</a:t>
            </a:r>
            <a:r>
              <a:rPr kumimoji="0" lang="zh-TW" altLang="en-US">
                <a:solidFill>
                  <a:srgbClr val="FFFFFF"/>
                </a:solidFill>
                <a:latin typeface="MingLiU" pitchFamily="49" charset="-120"/>
                <a:ea typeface="MingLiU" pitchFamily="49" charset="-120"/>
              </a:rPr>
              <a:t>教</a:t>
            </a:r>
            <a:endParaRPr kumimoji="0" lang="zh-TW" altLang="en-US">
              <a:latin typeface="MingLiU" pitchFamily="49" charset="-120"/>
              <a:ea typeface="MingLiU" pitchFamily="49"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5550" y="639763"/>
            <a:ext cx="7119938" cy="1287462"/>
          </a:xfrm>
        </p:spPr>
        <p:txBody>
          <a:bodyPr tIns="13970" rtlCol="0"/>
          <a:lstStyle/>
          <a:p>
            <a:pPr marL="12700" eaLnBrk="1" fontAlgn="auto" hangingPunct="1">
              <a:lnSpc>
                <a:spcPts val="4960"/>
              </a:lnSpc>
              <a:spcBef>
                <a:spcPts val="110"/>
              </a:spcBef>
              <a:spcAft>
                <a:spcPts val="0"/>
              </a:spcAft>
              <a:defRPr/>
            </a:pPr>
            <a:r>
              <a:rPr sz="4400" spc="10" dirty="0"/>
              <a:t>形式平等</a:t>
            </a:r>
            <a:r>
              <a:rPr sz="4400"/>
              <a:t/>
            </a:r>
            <a:br>
              <a:rPr sz="4400"/>
            </a:br>
            <a:r>
              <a:rPr sz="4400" spc="-10" dirty="0">
                <a:solidFill>
                  <a:srgbClr val="833B0C"/>
                </a:solidFill>
                <a:latin typeface="Calibri"/>
                <a:cs typeface="Calibri"/>
              </a:rPr>
              <a:t>-</a:t>
            </a:r>
            <a:r>
              <a:rPr sz="3200" spc="10" dirty="0">
                <a:solidFill>
                  <a:srgbClr val="833B0C"/>
                </a:solidFill>
              </a:rPr>
              <a:t>假設</a:t>
            </a:r>
            <a:r>
              <a:rPr sz="3200" spc="-25" dirty="0">
                <a:solidFill>
                  <a:srgbClr val="833B0C"/>
                </a:solidFill>
              </a:rPr>
              <a:t>所</a:t>
            </a:r>
            <a:r>
              <a:rPr sz="3200" spc="10" dirty="0">
                <a:solidFill>
                  <a:srgbClr val="833B0C"/>
                </a:solidFill>
              </a:rPr>
              <a:t>有男人和女</a:t>
            </a:r>
            <a:r>
              <a:rPr sz="3200" spc="-25" dirty="0">
                <a:solidFill>
                  <a:srgbClr val="833B0C"/>
                </a:solidFill>
              </a:rPr>
              <a:t>人</a:t>
            </a:r>
            <a:r>
              <a:rPr sz="3200" spc="10" dirty="0">
                <a:solidFill>
                  <a:srgbClr val="833B0C"/>
                </a:solidFill>
              </a:rPr>
              <a:t>都一樣，一視同仁</a:t>
            </a:r>
            <a:endParaRPr sz="3200">
              <a:latin typeface="Calibri"/>
              <a:cs typeface="Calibri"/>
            </a:endParaRPr>
          </a:p>
        </p:txBody>
      </p:sp>
      <p:pic>
        <p:nvPicPr>
          <p:cNvPr id="10242" name="object 3"/>
          <p:cNvPicPr>
            <a:picLocks noChangeAspect="1" noChangeArrowheads="1"/>
          </p:cNvPicPr>
          <p:nvPr/>
        </p:nvPicPr>
        <p:blipFill>
          <a:blip r:embed="rId2"/>
          <a:srcRect/>
          <a:stretch>
            <a:fillRect/>
          </a:stretch>
        </p:blipFill>
        <p:spPr bwMode="auto">
          <a:xfrm>
            <a:off x="1146175" y="1905000"/>
            <a:ext cx="8040688" cy="4792663"/>
          </a:xfrm>
          <a:prstGeom prst="rect">
            <a:avLst/>
          </a:prstGeom>
          <a:noFill/>
          <a:ln w="9525">
            <a:noFill/>
            <a:miter lim="800000"/>
            <a:headEnd/>
            <a:tailEnd/>
          </a:ln>
        </p:spPr>
      </p:pic>
      <p:sp>
        <p:nvSpPr>
          <p:cNvPr id="10243" name="object 4"/>
          <p:cNvSpPr txBox="1">
            <a:spLocks noChangeArrowheads="1"/>
          </p:cNvSpPr>
          <p:nvPr/>
        </p:nvSpPr>
        <p:spPr bwMode="auto">
          <a:xfrm>
            <a:off x="9239250" y="592138"/>
            <a:ext cx="827088" cy="300037"/>
          </a:xfrm>
          <a:prstGeom prst="rect">
            <a:avLst/>
          </a:prstGeom>
          <a:noFill/>
          <a:ln w="9525">
            <a:noFill/>
            <a:miter lim="800000"/>
            <a:headEnd/>
            <a:tailEnd/>
          </a:ln>
        </p:spPr>
        <p:txBody>
          <a:bodyPr lIns="0" tIns="12700" rIns="0" bIns="0">
            <a:spAutoFit/>
          </a:bodyPr>
          <a:lstStyle/>
          <a:p>
            <a:pPr marL="12700">
              <a:spcBef>
                <a:spcPts val="100"/>
              </a:spcBef>
            </a:pPr>
            <a:r>
              <a:rPr kumimoji="0" lang="en-US" altLang="zh-TW">
                <a:solidFill>
                  <a:srgbClr val="FFFFFF"/>
                </a:solidFill>
                <a:latin typeface="MingLiU" pitchFamily="49" charset="-120"/>
                <a:ea typeface="MingLiU" pitchFamily="49" charset="-120"/>
              </a:rPr>
              <a:t>CEDAW</a:t>
            </a:r>
            <a:r>
              <a:rPr kumimoji="0" lang="zh-TW" altLang="en-US">
                <a:solidFill>
                  <a:srgbClr val="FFFFFF"/>
                </a:solidFill>
                <a:latin typeface="MingLiU" pitchFamily="49" charset="-120"/>
                <a:ea typeface="MingLiU" pitchFamily="49" charset="-120"/>
              </a:rPr>
              <a:t>教</a:t>
            </a:r>
            <a:endParaRPr kumimoji="0" lang="zh-TW" altLang="en-US">
              <a:latin typeface="MingLiU" pitchFamily="49" charset="-120"/>
              <a:ea typeface="MingLiU" pitchFamily="49"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5550" y="776288"/>
            <a:ext cx="8734425" cy="1285875"/>
          </a:xfrm>
        </p:spPr>
        <p:txBody>
          <a:bodyPr tIns="13970" rtlCol="0"/>
          <a:lstStyle/>
          <a:p>
            <a:pPr marL="12700" eaLnBrk="1" fontAlgn="auto" hangingPunct="1">
              <a:lnSpc>
                <a:spcPts val="4955"/>
              </a:lnSpc>
              <a:spcBef>
                <a:spcPts val="110"/>
              </a:spcBef>
              <a:spcAft>
                <a:spcPts val="0"/>
              </a:spcAft>
              <a:defRPr/>
            </a:pPr>
            <a:r>
              <a:rPr sz="4400" spc="10" dirty="0"/>
              <a:t>保護主</a:t>
            </a:r>
            <a:r>
              <a:rPr sz="4400" spc="-35" dirty="0"/>
              <a:t>義</a:t>
            </a:r>
            <a:r>
              <a:rPr sz="4400" spc="10" dirty="0"/>
              <a:t>平等</a:t>
            </a:r>
            <a:r>
              <a:rPr sz="4400"/>
              <a:t/>
            </a:r>
            <a:br>
              <a:rPr sz="4400"/>
            </a:br>
            <a:r>
              <a:rPr sz="4400" spc="-10" dirty="0">
                <a:solidFill>
                  <a:srgbClr val="833B0C"/>
                </a:solidFill>
                <a:latin typeface="Calibri"/>
                <a:cs typeface="Calibri"/>
              </a:rPr>
              <a:t>-</a:t>
            </a:r>
            <a:r>
              <a:rPr sz="2800" dirty="0">
                <a:solidFill>
                  <a:srgbClr val="833B0C"/>
                </a:solidFill>
              </a:rPr>
              <a:t>差異被認為是</a:t>
            </a:r>
            <a:r>
              <a:rPr sz="2800" spc="25" dirty="0">
                <a:solidFill>
                  <a:srgbClr val="833B0C"/>
                </a:solidFill>
              </a:rPr>
              <a:t>弱</a:t>
            </a:r>
            <a:r>
              <a:rPr sz="2800" spc="-30" dirty="0">
                <a:solidFill>
                  <a:srgbClr val="833B0C"/>
                </a:solidFill>
              </a:rPr>
              <a:t>點</a:t>
            </a:r>
            <a:r>
              <a:rPr sz="2800" dirty="0">
                <a:solidFill>
                  <a:srgbClr val="833B0C"/>
                </a:solidFill>
              </a:rPr>
              <a:t>，採</a:t>
            </a:r>
            <a:r>
              <a:rPr sz="2800" spc="25" dirty="0">
                <a:solidFill>
                  <a:srgbClr val="833B0C"/>
                </a:solidFill>
              </a:rPr>
              <a:t>取</a:t>
            </a:r>
            <a:r>
              <a:rPr sz="2800" dirty="0">
                <a:solidFill>
                  <a:srgbClr val="833B0C"/>
                </a:solidFill>
              </a:rPr>
              <a:t>管制</a:t>
            </a:r>
            <a:r>
              <a:rPr sz="2800" spc="-70" dirty="0">
                <a:solidFill>
                  <a:srgbClr val="833B0C"/>
                </a:solidFill>
              </a:rPr>
              <a:t>、</a:t>
            </a:r>
            <a:r>
              <a:rPr sz="2800" dirty="0">
                <a:solidFill>
                  <a:srgbClr val="833B0C"/>
                </a:solidFill>
              </a:rPr>
              <a:t>控制或排</a:t>
            </a:r>
            <a:r>
              <a:rPr sz="2800" spc="25" dirty="0">
                <a:solidFill>
                  <a:srgbClr val="833B0C"/>
                </a:solidFill>
              </a:rPr>
              <a:t>除</a:t>
            </a:r>
            <a:r>
              <a:rPr sz="2800" spc="-30" dirty="0">
                <a:solidFill>
                  <a:srgbClr val="833B0C"/>
                </a:solidFill>
              </a:rPr>
              <a:t>女</a:t>
            </a:r>
            <a:r>
              <a:rPr sz="2800" dirty="0">
                <a:solidFill>
                  <a:srgbClr val="833B0C"/>
                </a:solidFill>
              </a:rPr>
              <a:t>性提</a:t>
            </a:r>
            <a:r>
              <a:rPr sz="2800" spc="25" dirty="0">
                <a:solidFill>
                  <a:srgbClr val="833B0C"/>
                </a:solidFill>
              </a:rPr>
              <a:t>供</a:t>
            </a:r>
            <a:r>
              <a:rPr sz="2800" dirty="0">
                <a:solidFill>
                  <a:srgbClr val="833B0C"/>
                </a:solidFill>
              </a:rPr>
              <a:t>平</a:t>
            </a:r>
            <a:endParaRPr sz="2800">
              <a:latin typeface="Calibri"/>
              <a:cs typeface="Calibri"/>
            </a:endParaRPr>
          </a:p>
        </p:txBody>
      </p:sp>
      <p:pic>
        <p:nvPicPr>
          <p:cNvPr id="11266" name="object 3"/>
          <p:cNvPicPr>
            <a:picLocks noChangeAspect="1" noChangeArrowheads="1"/>
          </p:cNvPicPr>
          <p:nvPr/>
        </p:nvPicPr>
        <p:blipFill>
          <a:blip r:embed="rId2"/>
          <a:srcRect/>
          <a:stretch>
            <a:fillRect/>
          </a:stretch>
        </p:blipFill>
        <p:spPr bwMode="auto">
          <a:xfrm>
            <a:off x="2035175" y="2176463"/>
            <a:ext cx="5135563" cy="4773612"/>
          </a:xfrm>
          <a:prstGeom prst="rect">
            <a:avLst/>
          </a:prstGeom>
          <a:noFill/>
          <a:ln w="9525">
            <a:noFill/>
            <a:miter lim="800000"/>
            <a:headEnd/>
            <a:tailEnd/>
          </a:ln>
        </p:spPr>
      </p:pic>
      <p:sp>
        <p:nvSpPr>
          <p:cNvPr id="11267" name="object 4"/>
          <p:cNvSpPr txBox="1">
            <a:spLocks noChangeArrowheads="1"/>
          </p:cNvSpPr>
          <p:nvPr/>
        </p:nvSpPr>
        <p:spPr bwMode="auto">
          <a:xfrm>
            <a:off x="9239250" y="592138"/>
            <a:ext cx="827088" cy="300037"/>
          </a:xfrm>
          <a:prstGeom prst="rect">
            <a:avLst/>
          </a:prstGeom>
          <a:noFill/>
          <a:ln w="9525">
            <a:noFill/>
            <a:miter lim="800000"/>
            <a:headEnd/>
            <a:tailEnd/>
          </a:ln>
        </p:spPr>
        <p:txBody>
          <a:bodyPr lIns="0" tIns="12700" rIns="0" bIns="0">
            <a:spAutoFit/>
          </a:bodyPr>
          <a:lstStyle/>
          <a:p>
            <a:pPr marL="12700">
              <a:spcBef>
                <a:spcPts val="100"/>
              </a:spcBef>
            </a:pPr>
            <a:r>
              <a:rPr kumimoji="0" lang="en-US" altLang="zh-TW">
                <a:solidFill>
                  <a:srgbClr val="FFFFFF"/>
                </a:solidFill>
                <a:latin typeface="MingLiU" pitchFamily="49" charset="-120"/>
                <a:ea typeface="MingLiU" pitchFamily="49" charset="-120"/>
              </a:rPr>
              <a:t>CEDAW</a:t>
            </a:r>
            <a:r>
              <a:rPr kumimoji="0" lang="zh-TW" altLang="en-US">
                <a:solidFill>
                  <a:srgbClr val="FFFFFF"/>
                </a:solidFill>
                <a:latin typeface="MingLiU" pitchFamily="49" charset="-120"/>
                <a:ea typeface="MingLiU" pitchFamily="49" charset="-120"/>
              </a:rPr>
              <a:t>教</a:t>
            </a:r>
            <a:endParaRPr kumimoji="0" lang="zh-TW" altLang="en-US">
              <a:latin typeface="MingLiU" pitchFamily="49" charset="-120"/>
              <a:ea typeface="MingLiU" pitchFamily="49"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063" y="639763"/>
            <a:ext cx="2820987" cy="698500"/>
          </a:xfrm>
        </p:spPr>
        <p:txBody>
          <a:bodyPr tIns="13970" rtlCol="0"/>
          <a:lstStyle/>
          <a:p>
            <a:pPr marL="12700" eaLnBrk="1" fontAlgn="auto" hangingPunct="1">
              <a:spcBef>
                <a:spcPts val="110"/>
              </a:spcBef>
              <a:spcAft>
                <a:spcPts val="0"/>
              </a:spcAft>
              <a:defRPr/>
            </a:pPr>
            <a:r>
              <a:rPr sz="4400" spc="10" dirty="0"/>
              <a:t>矯正式</a:t>
            </a:r>
            <a:r>
              <a:rPr sz="4400" spc="-35" dirty="0"/>
              <a:t>平</a:t>
            </a:r>
            <a:r>
              <a:rPr sz="4400" spc="10" dirty="0"/>
              <a:t>等</a:t>
            </a:r>
            <a:endParaRPr sz="4400"/>
          </a:p>
        </p:txBody>
      </p:sp>
      <p:sp>
        <p:nvSpPr>
          <p:cNvPr id="3" name="object 3"/>
          <p:cNvSpPr txBox="1"/>
          <p:nvPr/>
        </p:nvSpPr>
        <p:spPr>
          <a:xfrm>
            <a:off x="881063" y="1230313"/>
            <a:ext cx="8466137" cy="696912"/>
          </a:xfrm>
          <a:prstGeom prst="rect">
            <a:avLst/>
          </a:prstGeom>
        </p:spPr>
        <p:txBody>
          <a:bodyPr lIns="0" tIns="13970" rIns="0" bIns="0">
            <a:spAutoFit/>
          </a:bodyPr>
          <a:lstStyle/>
          <a:p>
            <a:pPr marL="12700" fontAlgn="auto">
              <a:spcBef>
                <a:spcPts val="110"/>
              </a:spcBef>
              <a:spcAft>
                <a:spcPts val="0"/>
              </a:spcAft>
              <a:defRPr/>
            </a:pPr>
            <a:r>
              <a:rPr kumimoji="0" sz="4400" spc="-10" dirty="0">
                <a:solidFill>
                  <a:srgbClr val="833B0C"/>
                </a:solidFill>
                <a:latin typeface="Calibri"/>
                <a:ea typeface="+mn-ea"/>
                <a:cs typeface="Calibri"/>
              </a:rPr>
              <a:t>-</a:t>
            </a:r>
            <a:r>
              <a:rPr kumimoji="0" sz="2600" spc="5" dirty="0">
                <a:solidFill>
                  <a:srgbClr val="833B0C"/>
                </a:solidFill>
                <a:latin typeface="PMingLiU"/>
                <a:ea typeface="+mn-ea"/>
                <a:cs typeface="PMingLiU"/>
              </a:rPr>
              <a:t>設計有</a:t>
            </a:r>
            <a:r>
              <a:rPr kumimoji="0" sz="2600" spc="-25" dirty="0">
                <a:solidFill>
                  <a:srgbClr val="833B0C"/>
                </a:solidFill>
                <a:latin typeface="PMingLiU"/>
                <a:ea typeface="+mn-ea"/>
                <a:cs typeface="PMingLiU"/>
              </a:rPr>
              <a:t>效</a:t>
            </a:r>
            <a:r>
              <a:rPr kumimoji="0" sz="2600" spc="5" dirty="0">
                <a:solidFill>
                  <a:srgbClr val="833B0C"/>
                </a:solidFill>
                <a:latin typeface="PMingLiU"/>
                <a:ea typeface="+mn-ea"/>
                <a:cs typeface="PMingLiU"/>
              </a:rPr>
              <a:t>手段、政策法令</a:t>
            </a:r>
            <a:r>
              <a:rPr kumimoji="0" sz="2600" spc="-25" dirty="0">
                <a:solidFill>
                  <a:srgbClr val="833B0C"/>
                </a:solidFill>
                <a:latin typeface="PMingLiU"/>
                <a:ea typeface="+mn-ea"/>
                <a:cs typeface="PMingLiU"/>
              </a:rPr>
              <a:t>消</a:t>
            </a:r>
            <a:r>
              <a:rPr kumimoji="0" sz="2600" spc="5" dirty="0">
                <a:solidFill>
                  <a:srgbClr val="833B0C"/>
                </a:solidFill>
                <a:latin typeface="PMingLiU"/>
                <a:ea typeface="+mn-ea"/>
                <a:cs typeface="PMingLiU"/>
              </a:rPr>
              <a:t>弭女性在地位與</a:t>
            </a:r>
            <a:r>
              <a:rPr kumimoji="0" sz="2600" spc="-25" dirty="0">
                <a:solidFill>
                  <a:srgbClr val="833B0C"/>
                </a:solidFill>
                <a:latin typeface="PMingLiU"/>
                <a:ea typeface="+mn-ea"/>
                <a:cs typeface="PMingLiU"/>
              </a:rPr>
              <a:t>權</a:t>
            </a:r>
            <a:r>
              <a:rPr kumimoji="0" sz="2600" spc="5" dirty="0">
                <a:solidFill>
                  <a:srgbClr val="833B0C"/>
                </a:solidFill>
                <a:latin typeface="PMingLiU"/>
                <a:ea typeface="+mn-ea"/>
                <a:cs typeface="PMingLiU"/>
              </a:rPr>
              <a:t>力上之</a:t>
            </a:r>
            <a:r>
              <a:rPr kumimoji="0" sz="2600" spc="-25" dirty="0">
                <a:solidFill>
                  <a:srgbClr val="833B0C"/>
                </a:solidFill>
                <a:latin typeface="PMingLiU"/>
                <a:ea typeface="+mn-ea"/>
                <a:cs typeface="PMingLiU"/>
              </a:rPr>
              <a:t>弱</a:t>
            </a:r>
            <a:r>
              <a:rPr kumimoji="0" sz="2600" spc="5" dirty="0">
                <a:solidFill>
                  <a:srgbClr val="833B0C"/>
                </a:solidFill>
                <a:latin typeface="PMingLiU"/>
                <a:ea typeface="+mn-ea"/>
                <a:cs typeface="PMingLiU"/>
              </a:rPr>
              <a:t>勢</a:t>
            </a:r>
            <a:endParaRPr kumimoji="0" sz="2600">
              <a:latin typeface="PMingLiU"/>
              <a:ea typeface="+mn-ea"/>
              <a:cs typeface="PMingLiU"/>
            </a:endParaRPr>
          </a:p>
        </p:txBody>
      </p:sp>
      <p:pic>
        <p:nvPicPr>
          <p:cNvPr id="12291" name="object 4"/>
          <p:cNvPicPr>
            <a:picLocks noChangeAspect="1" noChangeArrowheads="1"/>
          </p:cNvPicPr>
          <p:nvPr/>
        </p:nvPicPr>
        <p:blipFill>
          <a:blip r:embed="rId2"/>
          <a:srcRect/>
          <a:stretch>
            <a:fillRect/>
          </a:stretch>
        </p:blipFill>
        <p:spPr bwMode="auto">
          <a:xfrm>
            <a:off x="342900" y="2147888"/>
            <a:ext cx="8686800" cy="4818062"/>
          </a:xfrm>
          <a:prstGeom prst="rect">
            <a:avLst/>
          </a:prstGeom>
          <a:noFill/>
          <a:ln w="9525">
            <a:noFill/>
            <a:miter lim="800000"/>
            <a:headEnd/>
            <a:tailEnd/>
          </a:ln>
        </p:spPr>
      </p:pic>
      <p:sp>
        <p:nvSpPr>
          <p:cNvPr id="12292" name="object 5"/>
          <p:cNvSpPr txBox="1">
            <a:spLocks noChangeArrowheads="1"/>
          </p:cNvSpPr>
          <p:nvPr/>
        </p:nvSpPr>
        <p:spPr bwMode="auto">
          <a:xfrm>
            <a:off x="9239250" y="592138"/>
            <a:ext cx="827088" cy="300037"/>
          </a:xfrm>
          <a:prstGeom prst="rect">
            <a:avLst/>
          </a:prstGeom>
          <a:noFill/>
          <a:ln w="9525">
            <a:noFill/>
            <a:miter lim="800000"/>
            <a:headEnd/>
            <a:tailEnd/>
          </a:ln>
        </p:spPr>
        <p:txBody>
          <a:bodyPr lIns="0" tIns="12700" rIns="0" bIns="0">
            <a:spAutoFit/>
          </a:bodyPr>
          <a:lstStyle/>
          <a:p>
            <a:pPr marL="12700">
              <a:spcBef>
                <a:spcPts val="100"/>
              </a:spcBef>
            </a:pPr>
            <a:r>
              <a:rPr kumimoji="0" lang="en-US" altLang="zh-TW">
                <a:solidFill>
                  <a:srgbClr val="FFFFFF"/>
                </a:solidFill>
                <a:latin typeface="MingLiU" pitchFamily="49" charset="-120"/>
                <a:ea typeface="MingLiU" pitchFamily="49" charset="-120"/>
              </a:rPr>
              <a:t>CEDAW</a:t>
            </a:r>
            <a:r>
              <a:rPr kumimoji="0" lang="zh-TW" altLang="en-US">
                <a:solidFill>
                  <a:srgbClr val="FFFFFF"/>
                </a:solidFill>
                <a:latin typeface="MingLiU" pitchFamily="49" charset="-120"/>
                <a:ea typeface="MingLiU" pitchFamily="49" charset="-120"/>
              </a:rPr>
              <a:t>教</a:t>
            </a:r>
            <a:endParaRPr kumimoji="0" lang="zh-TW" altLang="en-US">
              <a:latin typeface="MingLiU" pitchFamily="49" charset="-120"/>
              <a:ea typeface="MingLiU" pitchFamily="49"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1063" y="762000"/>
            <a:ext cx="2266950" cy="698500"/>
          </a:xfrm>
        </p:spPr>
        <p:txBody>
          <a:bodyPr tIns="13970" rtlCol="0"/>
          <a:lstStyle/>
          <a:p>
            <a:pPr marL="12700" eaLnBrk="1" fontAlgn="auto" hangingPunct="1">
              <a:spcBef>
                <a:spcPts val="110"/>
              </a:spcBef>
              <a:spcAft>
                <a:spcPts val="0"/>
              </a:spcAft>
              <a:defRPr/>
            </a:pPr>
            <a:r>
              <a:rPr sz="4400" spc="10" dirty="0"/>
              <a:t>國家義務</a:t>
            </a:r>
            <a:endParaRPr sz="4400"/>
          </a:p>
        </p:txBody>
      </p:sp>
      <p:pic>
        <p:nvPicPr>
          <p:cNvPr id="13314" name="object 3"/>
          <p:cNvPicPr>
            <a:picLocks noChangeAspect="1" noChangeArrowheads="1"/>
          </p:cNvPicPr>
          <p:nvPr/>
        </p:nvPicPr>
        <p:blipFill>
          <a:blip r:embed="rId2"/>
          <a:srcRect/>
          <a:stretch>
            <a:fillRect/>
          </a:stretch>
        </p:blipFill>
        <p:spPr bwMode="auto">
          <a:xfrm>
            <a:off x="908050" y="1352550"/>
            <a:ext cx="8216900" cy="5432425"/>
          </a:xfrm>
          <a:prstGeom prst="rect">
            <a:avLst/>
          </a:prstGeom>
          <a:noFill/>
          <a:ln w="9525">
            <a:noFill/>
            <a:miter lim="800000"/>
            <a:headEnd/>
            <a:tailEnd/>
          </a:ln>
        </p:spPr>
      </p:pic>
      <p:sp>
        <p:nvSpPr>
          <p:cNvPr id="13315" name="object 4"/>
          <p:cNvSpPr txBox="1">
            <a:spLocks noChangeArrowheads="1"/>
          </p:cNvSpPr>
          <p:nvPr/>
        </p:nvSpPr>
        <p:spPr bwMode="auto">
          <a:xfrm>
            <a:off x="9239250" y="592138"/>
            <a:ext cx="827088" cy="300037"/>
          </a:xfrm>
          <a:prstGeom prst="rect">
            <a:avLst/>
          </a:prstGeom>
          <a:noFill/>
          <a:ln w="9525">
            <a:noFill/>
            <a:miter lim="800000"/>
            <a:headEnd/>
            <a:tailEnd/>
          </a:ln>
        </p:spPr>
        <p:txBody>
          <a:bodyPr lIns="0" tIns="12700" rIns="0" bIns="0">
            <a:spAutoFit/>
          </a:bodyPr>
          <a:lstStyle/>
          <a:p>
            <a:pPr marL="12700">
              <a:spcBef>
                <a:spcPts val="100"/>
              </a:spcBef>
            </a:pPr>
            <a:r>
              <a:rPr kumimoji="0" lang="en-US" altLang="zh-TW">
                <a:solidFill>
                  <a:srgbClr val="FFFFFF"/>
                </a:solidFill>
                <a:latin typeface="MingLiU" pitchFamily="49" charset="-120"/>
                <a:ea typeface="MingLiU" pitchFamily="49" charset="-120"/>
              </a:rPr>
              <a:t>CEDAW</a:t>
            </a:r>
            <a:r>
              <a:rPr kumimoji="0" lang="zh-TW" altLang="en-US">
                <a:solidFill>
                  <a:srgbClr val="FFFFFF"/>
                </a:solidFill>
                <a:latin typeface="MingLiU" pitchFamily="49" charset="-120"/>
                <a:ea typeface="MingLiU" pitchFamily="49" charset="-120"/>
              </a:rPr>
              <a:t>教</a:t>
            </a:r>
            <a:endParaRPr kumimoji="0" lang="zh-TW" altLang="en-US">
              <a:latin typeface="MingLiU" pitchFamily="49" charset="-120"/>
              <a:ea typeface="MingLiU" pitchFamily="49" charset="-12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TotalTime>
  <Words>790</Words>
  <Application>Microsoft Office PowerPoint</Application>
  <PresentationFormat>自訂</PresentationFormat>
  <Paragraphs>46</Paragraphs>
  <Slides>14</Slides>
  <Notes>0</Notes>
  <HiddenSlides>0</HiddenSlides>
  <MMClips>0</MMClips>
  <ScaleCrop>false</ScaleCrop>
  <HeadingPairs>
    <vt:vector size="6" baseType="variant">
      <vt:variant>
        <vt:lpstr>使用字型</vt:lpstr>
      </vt:variant>
      <vt:variant>
        <vt:i4>6</vt:i4>
      </vt:variant>
      <vt:variant>
        <vt:lpstr>簡報設計範本</vt:lpstr>
      </vt:variant>
      <vt:variant>
        <vt:i4>1</vt:i4>
      </vt:variant>
      <vt:variant>
        <vt:lpstr>投影片標題</vt:lpstr>
      </vt:variant>
      <vt:variant>
        <vt:i4>14</vt:i4>
      </vt:variant>
    </vt:vector>
  </HeadingPairs>
  <TitlesOfParts>
    <vt:vector size="21" baseType="lpstr">
      <vt:lpstr>Arial</vt:lpstr>
      <vt:lpstr>新細明體</vt:lpstr>
      <vt:lpstr>Calibri</vt:lpstr>
      <vt:lpstr>Microsoft JhengHei</vt:lpstr>
      <vt:lpstr>MingLiU</vt:lpstr>
      <vt:lpstr>Microsoft YaHei</vt:lpstr>
      <vt:lpstr>Office Theme</vt:lpstr>
      <vt:lpstr>新聞處所屬委員會 委員組成符合三分之一性別比例</vt:lpstr>
      <vt:lpstr>CEDAW概論</vt:lpstr>
      <vt:lpstr>消除對婦女一切形式歧視公約</vt:lpstr>
      <vt:lpstr>CEDAW核心概念</vt:lpstr>
      <vt:lpstr>禁止歧視</vt:lpstr>
      <vt:lpstr>形式平等 -假設所有男人和女人都一樣，一視同仁</vt:lpstr>
      <vt:lpstr>保護主義平等 -差異被認為是弱點，採取管制、控制或排除女性提供平</vt:lpstr>
      <vt:lpstr>矯正式平等</vt:lpstr>
      <vt:lpstr>國家義務</vt:lpstr>
      <vt:lpstr>消除對婦女一切形式歧視公約</vt:lpstr>
      <vt:lpstr>本處CEDAW </vt:lpstr>
      <vt:lpstr>投影片 12</vt:lpstr>
      <vt:lpstr>投影片 13</vt:lpstr>
      <vt:lpstr>感 謝 聆 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- 2021-òŠ&gt; UCEDAWYP</dc:title>
  <dc:creator>29168</dc:creator>
  <cp:lastModifiedBy>09110</cp:lastModifiedBy>
  <cp:revision>7</cp:revision>
  <dcterms:created xsi:type="dcterms:W3CDTF">2021-11-04T05:58:06Z</dcterms:created>
  <dcterms:modified xsi:type="dcterms:W3CDTF">2021-11-17T01:30:05Z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2021-10-27T00:00:00Z</vt:filetime>
  </property>
  <property fmtid="{D5CDD505-2E9C-101B-9397-08002B2CF9AE}" pid="3" name="LastSaved">
    <vt:filetime>2021-11-04T00:00:00Z</vt:filetime>
  </property>
</Properties>
</file>